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82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0" y="182880"/>
            <a:ext cx="5760720" cy="6492240"/>
          </a:xfrm>
          <a:prstGeom prst="rect">
            <a:avLst/>
          </a:prstGeom>
          <a:solidFill>
            <a:srgbClr val="0F22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57200" y="914400"/>
            <a:ext cx="11247120" cy="1645920"/>
          </a:xfrm>
          <a:prstGeom prst="rect">
            <a:avLst/>
          </a:prstGeom>
          <a:noFill/>
        </p:spPr>
        <p:txBody>
          <a:bodyPr wrap="square">
            <a:spAutoFit/>
          </a:bodyPr>
          <a:lstStyle/>
          <a:p>
            <a:pPr algn="ctr"/>
            <a:r>
              <a:rPr sz="7200" b="1" i="0">
                <a:solidFill>
                  <a:srgbClr val="F0FFE8"/>
                </a:solidFill>
                <a:latin typeface="Calibri"/>
              </a:rPr>
              <a:t>ETERNITY PASS</a:t>
            </a:r>
          </a:p>
        </p:txBody>
      </p:sp>
      <p:sp>
        <p:nvSpPr>
          <p:cNvPr id="5" name="TextBox 4"/>
          <p:cNvSpPr txBox="1"/>
          <p:nvPr/>
        </p:nvSpPr>
        <p:spPr>
          <a:xfrm>
            <a:off x="457200" y="2651760"/>
            <a:ext cx="11247120" cy="548640"/>
          </a:xfrm>
          <a:prstGeom prst="rect">
            <a:avLst/>
          </a:prstGeom>
          <a:noFill/>
        </p:spPr>
        <p:txBody>
          <a:bodyPr wrap="square">
            <a:spAutoFit/>
          </a:bodyPr>
          <a:lstStyle/>
          <a:p>
            <a:pPr algn="ctr"/>
            <a:r>
              <a:rPr sz="2400" b="0" i="1">
                <a:solidFill>
                  <a:srgbClr val="7ABA7A"/>
                </a:solidFill>
                <a:latin typeface="Calibri"/>
              </a:rPr>
              <a:t>Future Animal Kingdom</a:t>
            </a:r>
          </a:p>
        </p:txBody>
      </p:sp>
      <p:sp>
        <p:nvSpPr>
          <p:cNvPr id="6" name="Rectangle 5"/>
          <p:cNvSpPr/>
          <p:nvPr/>
        </p:nvSpPr>
        <p:spPr>
          <a:xfrm>
            <a:off x="0" y="3383280"/>
            <a:ext cx="12191695" cy="254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3520440"/>
            <a:ext cx="11247120" cy="640080"/>
          </a:xfrm>
          <a:prstGeom prst="rect">
            <a:avLst/>
          </a:prstGeom>
          <a:noFill/>
        </p:spPr>
        <p:txBody>
          <a:bodyPr wrap="square">
            <a:spAutoFit/>
          </a:bodyPr>
          <a:lstStyle/>
          <a:p>
            <a:pPr algn="ctr"/>
            <a:r>
              <a:rPr sz="1800" b="0" i="0">
                <a:solidFill>
                  <a:srgbClr val="F0FFE8"/>
                </a:solidFill>
                <a:latin typeface="Calibri"/>
              </a:rPr>
              <a:t>A forest divided by war.  A hope nobody believed in.  A peace worth every cost.</a:t>
            </a:r>
          </a:p>
        </p:txBody>
      </p:sp>
      <p:sp>
        <p:nvSpPr>
          <p:cNvPr id="8" name="TextBox 7"/>
          <p:cNvSpPr txBox="1"/>
          <p:nvPr/>
        </p:nvSpPr>
        <p:spPr>
          <a:xfrm>
            <a:off x="457200" y="6263640"/>
            <a:ext cx="3657600" cy="411480"/>
          </a:xfrm>
          <a:prstGeom prst="rect">
            <a:avLst/>
          </a:prstGeom>
          <a:noFill/>
        </p:spPr>
        <p:txBody>
          <a:bodyPr wrap="square">
            <a:spAutoFit/>
          </a:bodyPr>
          <a:lstStyle/>
          <a:p>
            <a:pPr algn="l"/>
            <a:r>
              <a:rPr sz="1100" b="0" i="0">
                <a:solidFill>
                  <a:srgbClr val="7ABA7A"/>
                </a:solidFill>
                <a:latin typeface="Calibri"/>
              </a:rPr>
              <a:t>A Kidd Da Boss Production</a:t>
            </a:r>
          </a:p>
        </p:txBody>
      </p:sp>
      <p:sp>
        <p:nvSpPr>
          <p:cNvPr id="9" name="TextBox 8"/>
          <p:cNvSpPr txBox="1"/>
          <p:nvPr/>
        </p:nvSpPr>
        <p:spPr>
          <a:xfrm>
            <a:off x="8503920" y="6263640"/>
            <a:ext cx="3200400" cy="411480"/>
          </a:xfrm>
          <a:prstGeom prst="rect">
            <a:avLst/>
          </a:prstGeom>
          <a:noFill/>
        </p:spPr>
        <p:txBody>
          <a:bodyPr wrap="square">
            <a:spAutoFit/>
          </a:bodyPr>
          <a:lstStyle/>
          <a:p>
            <a:pPr algn="r"/>
            <a:r>
              <a:rPr sz="1100" b="0" i="0">
                <a:solidFill>
                  <a:srgbClr val="7ABA7A"/>
                </a:solidFill>
                <a:latin typeface="Calibri"/>
              </a:rPr>
              <a:t>Damond Distribution</a:t>
            </a:r>
          </a:p>
        </p:txBody>
      </p:sp>
      <p:sp>
        <p:nvSpPr>
          <p:cNvPr id="10" name="Rectangle 9"/>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2743200" y="457200"/>
            <a:ext cx="6675120" cy="411480"/>
          </a:xfrm>
          <a:prstGeom prst="rect">
            <a:avLst/>
          </a:prstGeom>
          <a:noFill/>
        </p:spPr>
        <p:txBody>
          <a:bodyPr wrap="square">
            <a:spAutoFit/>
          </a:bodyPr>
          <a:lstStyle/>
          <a:p>
            <a:pPr algn="ctr"/>
            <a:r>
              <a:rPr sz="1000" b="1" i="0">
                <a:solidFill>
                  <a:srgbClr val="4ADE80"/>
                </a:solidFill>
                <a:latin typeface="Calibri"/>
              </a:rPr>
              <a:t>THE LOGLINE</a:t>
            </a:r>
          </a:p>
        </p:txBody>
      </p:sp>
      <p:sp>
        <p:nvSpPr>
          <p:cNvPr id="4" name="Rectangle 3"/>
          <p:cNvSpPr/>
          <p:nvPr/>
        </p:nvSpPr>
        <p:spPr>
          <a:xfrm>
            <a:off x="0" y="914400"/>
            <a:ext cx="12191695" cy="254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097280"/>
            <a:ext cx="10698480" cy="3657600"/>
          </a:xfrm>
          <a:prstGeom prst="rect">
            <a:avLst/>
          </a:prstGeom>
          <a:noFill/>
        </p:spPr>
        <p:txBody>
          <a:bodyPr wrap="square">
            <a:spAutoFit/>
          </a:bodyPr>
          <a:lstStyle/>
          <a:p>
            <a:pPr algn="ctr"/>
            <a:r>
              <a:rPr sz="2200" b="0" i="1">
                <a:solidFill>
                  <a:srgbClr val="F0FFE8"/>
                </a:solidFill>
                <a:latin typeface="Calibri"/>
              </a:rPr>
              <a:t>"In a forest fractured by ancient prejudice and factional warfare, an unlikely alliance of sheep, dogs, cats, and birds rises to challenge a pack of wolves — guided by the unrelenting hope of one tiny preacher parakeet — in a sweeping allegorical tale of war, sacrifice, and the hard-won possibility of lasting peace."</a:t>
            </a:r>
          </a:p>
        </p:txBody>
      </p:sp>
      <p:sp>
        <p:nvSpPr>
          <p:cNvPr id="6" name="Rectangle 5"/>
          <p:cNvSpPr/>
          <p:nvPr/>
        </p:nvSpPr>
        <p:spPr>
          <a:xfrm>
            <a:off x="0" y="4846320"/>
            <a:ext cx="12191695" cy="254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731520" y="5029200"/>
            <a:ext cx="3840480" cy="566928"/>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22960" y="5074920"/>
            <a:ext cx="3657600" cy="475488"/>
          </a:xfrm>
          <a:prstGeom prst="rect">
            <a:avLst/>
          </a:prstGeom>
          <a:noFill/>
        </p:spPr>
        <p:txBody>
          <a:bodyPr wrap="square">
            <a:spAutoFit/>
          </a:bodyPr>
          <a:lstStyle/>
          <a:p>
            <a:pPr algn="ctr"/>
            <a:r>
              <a:rPr sz="1100" b="1" i="0">
                <a:solidFill>
                  <a:srgbClr val="4ADE80"/>
                </a:solidFill>
                <a:latin typeface="Calibri"/>
              </a:rPr>
              <a:t>WATERSHIP DOWN MEETS ZOOTOPIA</a:t>
            </a:r>
          </a:p>
        </p:txBody>
      </p:sp>
      <p:sp>
        <p:nvSpPr>
          <p:cNvPr id="9" name="Rectangle 8"/>
          <p:cNvSpPr/>
          <p:nvPr/>
        </p:nvSpPr>
        <p:spPr>
          <a:xfrm>
            <a:off x="4846320" y="5029200"/>
            <a:ext cx="3383280" cy="566928"/>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937760" y="5074920"/>
            <a:ext cx="3200400" cy="475488"/>
          </a:xfrm>
          <a:prstGeom prst="rect">
            <a:avLst/>
          </a:prstGeom>
          <a:noFill/>
        </p:spPr>
        <p:txBody>
          <a:bodyPr wrap="square">
            <a:spAutoFit/>
          </a:bodyPr>
          <a:lstStyle/>
          <a:p>
            <a:pPr algn="ctr"/>
            <a:r>
              <a:rPr sz="1100" b="1" i="0">
                <a:solidFill>
                  <a:srgbClr val="F59E0B"/>
                </a:solidFill>
                <a:latin typeface="Calibri"/>
              </a:rPr>
              <a:t>PRESTIGE FAMILY ANIMATION</a:t>
            </a:r>
          </a:p>
        </p:txBody>
      </p:sp>
      <p:sp>
        <p:nvSpPr>
          <p:cNvPr id="11" name="Rectangle 10"/>
          <p:cNvSpPr/>
          <p:nvPr/>
        </p:nvSpPr>
        <p:spPr>
          <a:xfrm>
            <a:off x="8503920" y="5029200"/>
            <a:ext cx="3383280" cy="566928"/>
          </a:xfrm>
          <a:prstGeom prst="rect">
            <a:avLst/>
          </a:prstGeom>
          <a:solidFill>
            <a:srgbClr val="162812"/>
          </a:solidFill>
          <a:ln w="19050">
            <a:solidFill>
              <a:srgbClr val="FBBF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595360" y="5074920"/>
            <a:ext cx="3200400" cy="475488"/>
          </a:xfrm>
          <a:prstGeom prst="rect">
            <a:avLst/>
          </a:prstGeom>
          <a:noFill/>
        </p:spPr>
        <p:txBody>
          <a:bodyPr wrap="square">
            <a:spAutoFit/>
          </a:bodyPr>
          <a:lstStyle/>
          <a:p>
            <a:pPr algn="ctr"/>
            <a:r>
              <a:rPr sz="1100" b="1" i="0">
                <a:solidFill>
                  <a:srgbClr val="FBBF24"/>
                </a:solidFill>
                <a:latin typeface="Calibri"/>
              </a:rPr>
              <a:t>FULLY SCRIPTED FEATURE</a:t>
            </a:r>
          </a:p>
        </p:txBody>
      </p:sp>
      <p:sp>
        <p:nvSpPr>
          <p:cNvPr id="13" name="TextBox 12"/>
          <p:cNvSpPr txBox="1"/>
          <p:nvPr/>
        </p:nvSpPr>
        <p:spPr>
          <a:xfrm>
            <a:off x="457200" y="5760720"/>
            <a:ext cx="11247120" cy="411480"/>
          </a:xfrm>
          <a:prstGeom prst="rect">
            <a:avLst/>
          </a:prstGeom>
          <a:noFill/>
        </p:spPr>
        <p:txBody>
          <a:bodyPr wrap="square">
            <a:spAutoFit/>
          </a:bodyPr>
          <a:lstStyle/>
          <a:p>
            <a:pPr algn="ctr"/>
            <a:r>
              <a:rPr sz="1300" b="0" i="1">
                <a:solidFill>
                  <a:srgbClr val="4ADE80"/>
                </a:solidFill>
                <a:latin typeface="Calibri"/>
              </a:rPr>
              <a:t>The kind of film children watch as an adventure and adults watch as a mirror.</a:t>
            </a:r>
          </a:p>
        </p:txBody>
      </p:sp>
      <p:sp>
        <p:nvSpPr>
          <p:cNvPr id="14" name="Rectangle 13"/>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The Alliance</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Different species. Shared stakes. No one wanted this war — except the ones who started it.</a:t>
            </a:r>
          </a:p>
        </p:txBody>
      </p:sp>
      <p:sp>
        <p:nvSpPr>
          <p:cNvPr id="5" name="Rectangle 4"/>
          <p:cNvSpPr/>
          <p:nvPr/>
        </p:nvSpPr>
        <p:spPr>
          <a:xfrm>
            <a:off x="365760" y="1371600"/>
            <a:ext cx="5486400" cy="233172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48640" y="1536192"/>
            <a:ext cx="640080" cy="64008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21792" y="1554480"/>
            <a:ext cx="502920" cy="594360"/>
          </a:xfrm>
          <a:prstGeom prst="rect">
            <a:avLst/>
          </a:prstGeom>
          <a:noFill/>
        </p:spPr>
        <p:txBody>
          <a:bodyPr wrap="square">
            <a:spAutoFit/>
          </a:bodyPr>
          <a:lstStyle/>
          <a:p>
            <a:pPr algn="ctr"/>
            <a:r>
              <a:rPr sz="2200" b="1" i="0">
                <a:solidFill>
                  <a:srgbClr val="0D1A08"/>
                </a:solidFill>
                <a:latin typeface="Calibri"/>
              </a:rPr>
              <a:t>P</a:t>
            </a:r>
          </a:p>
        </p:txBody>
      </p:sp>
      <p:sp>
        <p:nvSpPr>
          <p:cNvPr id="8" name="TextBox 7"/>
          <p:cNvSpPr txBox="1"/>
          <p:nvPr/>
        </p:nvSpPr>
        <p:spPr>
          <a:xfrm>
            <a:off x="1325880" y="1536192"/>
            <a:ext cx="4297680" cy="365760"/>
          </a:xfrm>
          <a:prstGeom prst="rect">
            <a:avLst/>
          </a:prstGeom>
          <a:noFill/>
        </p:spPr>
        <p:txBody>
          <a:bodyPr wrap="square">
            <a:spAutoFit/>
          </a:bodyPr>
          <a:lstStyle/>
          <a:p>
            <a:pPr algn="l"/>
            <a:r>
              <a:rPr sz="1500" b="1" i="0">
                <a:solidFill>
                  <a:srgbClr val="4ADE80"/>
                </a:solidFill>
                <a:latin typeface="Calibri"/>
              </a:rPr>
              <a:t>PIP</a:t>
            </a:r>
          </a:p>
        </p:txBody>
      </p:sp>
      <p:sp>
        <p:nvSpPr>
          <p:cNvPr id="9" name="TextBox 8"/>
          <p:cNvSpPr txBox="1"/>
          <p:nvPr/>
        </p:nvSpPr>
        <p:spPr>
          <a:xfrm>
            <a:off x="1325880" y="1901952"/>
            <a:ext cx="4297680" cy="320040"/>
          </a:xfrm>
          <a:prstGeom prst="rect">
            <a:avLst/>
          </a:prstGeom>
          <a:noFill/>
        </p:spPr>
        <p:txBody>
          <a:bodyPr wrap="square">
            <a:spAutoFit/>
          </a:bodyPr>
          <a:lstStyle/>
          <a:p>
            <a:pPr algn="l"/>
            <a:r>
              <a:rPr sz="1000" b="0" i="1">
                <a:solidFill>
                  <a:srgbClr val="7ABA7A"/>
                </a:solidFill>
                <a:latin typeface="Calibri"/>
              </a:rPr>
              <a:t>Parakeet · The Preacher</a:t>
            </a:r>
          </a:p>
        </p:txBody>
      </p:sp>
      <p:sp>
        <p:nvSpPr>
          <p:cNvPr id="10" name="TextBox 9"/>
          <p:cNvSpPr txBox="1"/>
          <p:nvPr/>
        </p:nvSpPr>
        <p:spPr>
          <a:xfrm>
            <a:off x="548640" y="2331720"/>
            <a:ext cx="5120640" cy="1280160"/>
          </a:xfrm>
          <a:prstGeom prst="rect">
            <a:avLst/>
          </a:prstGeom>
          <a:noFill/>
        </p:spPr>
        <p:txBody>
          <a:bodyPr wrap="square">
            <a:spAutoFit/>
          </a:bodyPr>
          <a:lstStyle/>
          <a:p>
            <a:pPr algn="l"/>
            <a:r>
              <a:rPr sz="1100" b="0" i="0">
                <a:solidFill>
                  <a:srgbClr val="F0FFE8"/>
                </a:solidFill>
                <a:latin typeface="Calibri"/>
              </a:rPr>
              <a:t>Tiny, brightly coloured, impossibly loud. Ignored, mocked, dismissed for years. He never stops preaching peace — not when dogs bark derisively, not when wolves sneer. The story's moral engine.</a:t>
            </a:r>
          </a:p>
        </p:txBody>
      </p:sp>
      <p:sp>
        <p:nvSpPr>
          <p:cNvPr id="11" name="Rectangle 10"/>
          <p:cNvSpPr/>
          <p:nvPr/>
        </p:nvSpPr>
        <p:spPr>
          <a:xfrm>
            <a:off x="6217920" y="1371600"/>
            <a:ext cx="5486400" cy="233172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400800" y="1536192"/>
            <a:ext cx="640080" cy="64008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473952" y="1554480"/>
            <a:ext cx="502920" cy="594360"/>
          </a:xfrm>
          <a:prstGeom prst="rect">
            <a:avLst/>
          </a:prstGeom>
          <a:noFill/>
        </p:spPr>
        <p:txBody>
          <a:bodyPr wrap="square">
            <a:spAutoFit/>
          </a:bodyPr>
          <a:lstStyle/>
          <a:p>
            <a:pPr algn="ctr"/>
            <a:r>
              <a:rPr sz="2200" b="1" i="0">
                <a:solidFill>
                  <a:srgbClr val="0D1A08"/>
                </a:solidFill>
                <a:latin typeface="Calibri"/>
              </a:rPr>
              <a:t>M</a:t>
            </a:r>
          </a:p>
        </p:txBody>
      </p:sp>
      <p:sp>
        <p:nvSpPr>
          <p:cNvPr id="14" name="TextBox 13"/>
          <p:cNvSpPr txBox="1"/>
          <p:nvPr/>
        </p:nvSpPr>
        <p:spPr>
          <a:xfrm>
            <a:off x="7178040" y="1536192"/>
            <a:ext cx="4297680" cy="365760"/>
          </a:xfrm>
          <a:prstGeom prst="rect">
            <a:avLst/>
          </a:prstGeom>
          <a:noFill/>
        </p:spPr>
        <p:txBody>
          <a:bodyPr wrap="square">
            <a:spAutoFit/>
          </a:bodyPr>
          <a:lstStyle/>
          <a:p>
            <a:pPr algn="l"/>
            <a:r>
              <a:rPr sz="1500" b="1" i="0">
                <a:solidFill>
                  <a:srgbClr val="F59E0B"/>
                </a:solidFill>
                <a:latin typeface="Calibri"/>
              </a:rPr>
              <a:t>OLD EWE</a:t>
            </a:r>
          </a:p>
        </p:txBody>
      </p:sp>
      <p:sp>
        <p:nvSpPr>
          <p:cNvPr id="15" name="TextBox 14"/>
          <p:cNvSpPr txBox="1"/>
          <p:nvPr/>
        </p:nvSpPr>
        <p:spPr>
          <a:xfrm>
            <a:off x="7178040" y="1901952"/>
            <a:ext cx="4297680" cy="320040"/>
          </a:xfrm>
          <a:prstGeom prst="rect">
            <a:avLst/>
          </a:prstGeom>
          <a:noFill/>
        </p:spPr>
        <p:txBody>
          <a:bodyPr wrap="square">
            <a:spAutoFit/>
          </a:bodyPr>
          <a:lstStyle/>
          <a:p>
            <a:pPr algn="l"/>
            <a:r>
              <a:rPr sz="1000" b="0" i="1">
                <a:solidFill>
                  <a:srgbClr val="7ABA7A"/>
                </a:solidFill>
                <a:latin typeface="Calibri"/>
              </a:rPr>
              <a:t>Sheep · The Commander</a:t>
            </a:r>
          </a:p>
        </p:txBody>
      </p:sp>
      <p:sp>
        <p:nvSpPr>
          <p:cNvPr id="16" name="TextBox 15"/>
          <p:cNvSpPr txBox="1"/>
          <p:nvPr/>
        </p:nvSpPr>
        <p:spPr>
          <a:xfrm>
            <a:off x="6400800" y="2331720"/>
            <a:ext cx="5120640" cy="1280160"/>
          </a:xfrm>
          <a:prstGeom prst="rect">
            <a:avLst/>
          </a:prstGeom>
          <a:noFill/>
        </p:spPr>
        <p:txBody>
          <a:bodyPr wrap="square">
            <a:spAutoFit/>
          </a:bodyPr>
          <a:lstStyle/>
          <a:p>
            <a:pPr algn="l"/>
            <a:r>
              <a:rPr sz="1100" b="0" i="0">
                <a:solidFill>
                  <a:srgbClr val="F0FFE8"/>
                </a:solidFill>
                <a:latin typeface="Calibri"/>
              </a:rPr>
              <a:t>Sorrowful wisdom turned to fierce action. Her rallying cry 'FOR BUNNY!' launches the war and becomes its anthem. She leads with the authority of someone who has been afraid long enough.</a:t>
            </a:r>
          </a:p>
        </p:txBody>
      </p:sp>
      <p:sp>
        <p:nvSpPr>
          <p:cNvPr id="17" name="Rectangle 16"/>
          <p:cNvSpPr/>
          <p:nvPr/>
        </p:nvSpPr>
        <p:spPr>
          <a:xfrm>
            <a:off x="365760" y="3931920"/>
            <a:ext cx="5486400" cy="2331720"/>
          </a:xfrm>
          <a:prstGeom prst="rect">
            <a:avLst/>
          </a:prstGeom>
          <a:solidFill>
            <a:srgbClr val="162812"/>
          </a:solidFill>
          <a:ln w="19050">
            <a:solidFill>
              <a:srgbClr val="924B2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48640" y="4096512"/>
            <a:ext cx="640080" cy="640080"/>
          </a:xfrm>
          <a:prstGeom prst="rect">
            <a:avLst/>
          </a:prstGeom>
          <a:solidFill>
            <a:srgbClr val="924B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21792" y="4114800"/>
            <a:ext cx="502920" cy="594360"/>
          </a:xfrm>
          <a:prstGeom prst="rect">
            <a:avLst/>
          </a:prstGeom>
          <a:noFill/>
        </p:spPr>
        <p:txBody>
          <a:bodyPr wrap="square">
            <a:spAutoFit/>
          </a:bodyPr>
          <a:lstStyle/>
          <a:p>
            <a:pPr algn="ctr"/>
            <a:r>
              <a:rPr sz="2200" b="1" i="0">
                <a:solidFill>
                  <a:srgbClr val="0D1A08"/>
                </a:solidFill>
                <a:latin typeface="Calibri"/>
              </a:rPr>
              <a:t>B</a:t>
            </a:r>
          </a:p>
        </p:txBody>
      </p:sp>
      <p:sp>
        <p:nvSpPr>
          <p:cNvPr id="20" name="TextBox 19"/>
          <p:cNvSpPr txBox="1"/>
          <p:nvPr/>
        </p:nvSpPr>
        <p:spPr>
          <a:xfrm>
            <a:off x="1325880" y="4096512"/>
            <a:ext cx="4297680" cy="365760"/>
          </a:xfrm>
          <a:prstGeom prst="rect">
            <a:avLst/>
          </a:prstGeom>
          <a:noFill/>
        </p:spPr>
        <p:txBody>
          <a:bodyPr wrap="square">
            <a:spAutoFit/>
          </a:bodyPr>
          <a:lstStyle/>
          <a:p>
            <a:pPr algn="l"/>
            <a:r>
              <a:rPr sz="1500" b="1" i="0">
                <a:solidFill>
                  <a:srgbClr val="924B20"/>
                </a:solidFill>
                <a:latin typeface="Calibri"/>
              </a:rPr>
              <a:t>BARNABY</a:t>
            </a:r>
          </a:p>
        </p:txBody>
      </p:sp>
      <p:sp>
        <p:nvSpPr>
          <p:cNvPr id="21" name="TextBox 20"/>
          <p:cNvSpPr txBox="1"/>
          <p:nvPr/>
        </p:nvSpPr>
        <p:spPr>
          <a:xfrm>
            <a:off x="1325880" y="4462272"/>
            <a:ext cx="4297680" cy="320040"/>
          </a:xfrm>
          <a:prstGeom prst="rect">
            <a:avLst/>
          </a:prstGeom>
          <a:noFill/>
        </p:spPr>
        <p:txBody>
          <a:bodyPr wrap="square">
            <a:spAutoFit/>
          </a:bodyPr>
          <a:lstStyle/>
          <a:p>
            <a:pPr algn="l"/>
            <a:r>
              <a:rPr sz="1000" b="0" i="1">
                <a:solidFill>
                  <a:srgbClr val="7ABA7A"/>
                </a:solidFill>
                <a:latin typeface="Calibri"/>
              </a:rPr>
              <a:t>Golden Retriever · The Tactician</a:t>
            </a:r>
          </a:p>
        </p:txBody>
      </p:sp>
      <p:sp>
        <p:nvSpPr>
          <p:cNvPr id="22" name="TextBox 21"/>
          <p:cNvSpPr txBox="1"/>
          <p:nvPr/>
        </p:nvSpPr>
        <p:spPr>
          <a:xfrm>
            <a:off x="548640" y="4892040"/>
            <a:ext cx="5120640" cy="1280160"/>
          </a:xfrm>
          <a:prstGeom prst="rect">
            <a:avLst/>
          </a:prstGeom>
          <a:noFill/>
        </p:spPr>
        <p:txBody>
          <a:bodyPr wrap="square">
            <a:spAutoFit/>
          </a:bodyPr>
          <a:lstStyle/>
          <a:p>
            <a:pPr algn="l"/>
            <a:r>
              <a:rPr sz="1100" b="0" i="0">
                <a:solidFill>
                  <a:srgbClr val="F0FFE8"/>
                </a:solidFill>
                <a:latin typeface="Calibri"/>
              </a:rPr>
              <a:t>Steady, methodical, the alliance's field commander. His tactical mind holds the coalition together when old prejudices threaten to fracture it under pressure.</a:t>
            </a:r>
          </a:p>
        </p:txBody>
      </p:sp>
      <p:sp>
        <p:nvSpPr>
          <p:cNvPr id="23" name="Rectangle 22"/>
          <p:cNvSpPr/>
          <p:nvPr/>
        </p:nvSpPr>
        <p:spPr>
          <a:xfrm>
            <a:off x="6217920" y="3931920"/>
            <a:ext cx="5486400" cy="2331720"/>
          </a:xfrm>
          <a:prstGeom prst="rect">
            <a:avLst/>
          </a:prstGeom>
          <a:solidFill>
            <a:srgbClr val="162812"/>
          </a:solidFill>
          <a:ln w="19050">
            <a:solidFill>
              <a:srgbClr val="7ABA7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6400800" y="4096512"/>
            <a:ext cx="640080" cy="640080"/>
          </a:xfrm>
          <a:prstGeom prst="rect">
            <a:avLst/>
          </a:prstGeom>
          <a:solidFill>
            <a:srgbClr val="7ABA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6473952" y="4114800"/>
            <a:ext cx="502920" cy="594360"/>
          </a:xfrm>
          <a:prstGeom prst="rect">
            <a:avLst/>
          </a:prstGeom>
          <a:noFill/>
        </p:spPr>
        <p:txBody>
          <a:bodyPr wrap="square">
            <a:spAutoFit/>
          </a:bodyPr>
          <a:lstStyle/>
          <a:p>
            <a:pPr algn="ctr"/>
            <a:r>
              <a:rPr sz="2200" b="1" i="0">
                <a:solidFill>
                  <a:srgbClr val="0D1A08"/>
                </a:solidFill>
                <a:latin typeface="Calibri"/>
              </a:rPr>
              <a:t>C</a:t>
            </a:r>
          </a:p>
        </p:txBody>
      </p:sp>
      <p:sp>
        <p:nvSpPr>
          <p:cNvPr id="26" name="TextBox 25"/>
          <p:cNvSpPr txBox="1"/>
          <p:nvPr/>
        </p:nvSpPr>
        <p:spPr>
          <a:xfrm>
            <a:off x="7178040" y="4096512"/>
            <a:ext cx="4297680" cy="365760"/>
          </a:xfrm>
          <a:prstGeom prst="rect">
            <a:avLst/>
          </a:prstGeom>
          <a:noFill/>
        </p:spPr>
        <p:txBody>
          <a:bodyPr wrap="square">
            <a:spAutoFit/>
          </a:bodyPr>
          <a:lstStyle/>
          <a:p>
            <a:pPr algn="l"/>
            <a:r>
              <a:rPr sz="1500" b="1" i="0">
                <a:solidFill>
                  <a:srgbClr val="7ABA7A"/>
                </a:solidFill>
                <a:latin typeface="Calibri"/>
              </a:rPr>
              <a:t>CLEO</a:t>
            </a:r>
          </a:p>
        </p:txBody>
      </p:sp>
      <p:sp>
        <p:nvSpPr>
          <p:cNvPr id="27" name="TextBox 26"/>
          <p:cNvSpPr txBox="1"/>
          <p:nvPr/>
        </p:nvSpPr>
        <p:spPr>
          <a:xfrm>
            <a:off x="7178040" y="4462272"/>
            <a:ext cx="4297680" cy="320040"/>
          </a:xfrm>
          <a:prstGeom prst="rect">
            <a:avLst/>
          </a:prstGeom>
          <a:noFill/>
        </p:spPr>
        <p:txBody>
          <a:bodyPr wrap="square">
            <a:spAutoFit/>
          </a:bodyPr>
          <a:lstStyle/>
          <a:p>
            <a:pPr algn="l"/>
            <a:r>
              <a:rPr sz="1000" b="0" i="1">
                <a:solidFill>
                  <a:srgbClr val="7ABA7A"/>
                </a:solidFill>
                <a:latin typeface="Calibri"/>
              </a:rPr>
              <a:t>Black Cat · The Fighter</a:t>
            </a:r>
          </a:p>
        </p:txBody>
      </p:sp>
      <p:sp>
        <p:nvSpPr>
          <p:cNvPr id="28" name="TextBox 27"/>
          <p:cNvSpPr txBox="1"/>
          <p:nvPr/>
        </p:nvSpPr>
        <p:spPr>
          <a:xfrm>
            <a:off x="6400800" y="4892040"/>
            <a:ext cx="5120640" cy="1280160"/>
          </a:xfrm>
          <a:prstGeom prst="rect">
            <a:avLst/>
          </a:prstGeom>
          <a:noFill/>
        </p:spPr>
        <p:txBody>
          <a:bodyPr wrap="square">
            <a:spAutoFit/>
          </a:bodyPr>
          <a:lstStyle/>
          <a:p>
            <a:pPr algn="l"/>
            <a:r>
              <a:rPr sz="1100" b="0" i="0">
                <a:solidFill>
                  <a:srgbClr val="F0FFE8"/>
                </a:solidFill>
                <a:latin typeface="Calibri"/>
              </a:rPr>
              <a:t>Initially contemptuous of peace, eventually one of the alliance's most ferocious allies. She fights with terrifying precision and zero sentimentality.</a:t>
            </a:r>
          </a:p>
        </p:txBody>
      </p:sp>
      <p:sp>
        <p:nvSpPr>
          <p:cNvPr id="29" name="Rectangle 28"/>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The Two Who Change Everything</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One never speaks. One is almost invisible. Both decide the war.</a:t>
            </a:r>
          </a:p>
        </p:txBody>
      </p:sp>
      <p:sp>
        <p:nvSpPr>
          <p:cNvPr id="5" name="Rectangle 4"/>
          <p:cNvSpPr/>
          <p:nvPr/>
        </p:nvSpPr>
        <p:spPr>
          <a:xfrm>
            <a:off x="365760" y="1371600"/>
            <a:ext cx="5486400" cy="493776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54480"/>
            <a:ext cx="5120640" cy="365760"/>
          </a:xfrm>
          <a:prstGeom prst="rect">
            <a:avLst/>
          </a:prstGeom>
          <a:noFill/>
        </p:spPr>
        <p:txBody>
          <a:bodyPr wrap="square">
            <a:spAutoFit/>
          </a:bodyPr>
          <a:lstStyle/>
          <a:p>
            <a:pPr algn="l"/>
            <a:r>
              <a:rPr sz="1300" b="1" i="0">
                <a:solidFill>
                  <a:srgbClr val="F59E0B"/>
                </a:solidFill>
                <a:latin typeface="Calibri"/>
              </a:rPr>
              <a:t>🐇  BUNNY — THE CATALYST</a:t>
            </a:r>
          </a:p>
        </p:txBody>
      </p:sp>
      <p:sp>
        <p:nvSpPr>
          <p:cNvPr id="7" name="TextBox 6"/>
          <p:cNvSpPr txBox="1"/>
          <p:nvPr/>
        </p:nvSpPr>
        <p:spPr>
          <a:xfrm>
            <a:off x="548640" y="2011680"/>
            <a:ext cx="5120640" cy="4114800"/>
          </a:xfrm>
          <a:prstGeom prst="rect">
            <a:avLst/>
          </a:prstGeom>
          <a:noFill/>
        </p:spPr>
        <p:txBody>
          <a:bodyPr wrap="square">
            <a:spAutoFit/>
          </a:bodyPr>
          <a:lstStyle/>
          <a:p>
            <a:pPr algn="l"/>
            <a:r>
              <a:rPr sz="1200" b="0" i="0">
                <a:solidFill>
                  <a:srgbClr val="F0FFE8"/>
                </a:solidFill>
                <a:latin typeface="Calibri"/>
              </a:rPr>
              <a:t>She never speaks. She never needs to.
Bunny is a small white rabbit. She appears briefly. She is killed by the wolf pack. She never has a line of dialogue. But every scene after her death is driven by what she meant.
The alliance fights in her name. The Peace Tree is planted for her. Her absence echoes through everything.
Some characters speak through action. Bunny speaks through loss.</a:t>
            </a:r>
          </a:p>
        </p:txBody>
      </p:sp>
      <p:sp>
        <p:nvSpPr>
          <p:cNvPr id="8" name="Rectangle 7"/>
          <p:cNvSpPr/>
          <p:nvPr/>
        </p:nvSpPr>
        <p:spPr>
          <a:xfrm>
            <a:off x="6309360" y="1371600"/>
            <a:ext cx="5486400" cy="493776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92240" y="1554480"/>
            <a:ext cx="5120640" cy="365760"/>
          </a:xfrm>
          <a:prstGeom prst="rect">
            <a:avLst/>
          </a:prstGeom>
          <a:noFill/>
        </p:spPr>
        <p:txBody>
          <a:bodyPr wrap="square">
            <a:spAutoFit/>
          </a:bodyPr>
          <a:lstStyle/>
          <a:p>
            <a:pPr algn="l"/>
            <a:r>
              <a:rPr sz="1300" b="1" i="0">
                <a:solidFill>
                  <a:srgbClr val="4ADE80"/>
                </a:solidFill>
                <a:latin typeface="Calibri"/>
              </a:rPr>
              <a:t>🐭  PIP SQUEAK — THE UNLIKELY HERO</a:t>
            </a:r>
          </a:p>
        </p:txBody>
      </p:sp>
      <p:sp>
        <p:nvSpPr>
          <p:cNvPr id="10" name="TextBox 9"/>
          <p:cNvSpPr txBox="1"/>
          <p:nvPr/>
        </p:nvSpPr>
        <p:spPr>
          <a:xfrm>
            <a:off x="6492240" y="2011680"/>
            <a:ext cx="5120640" cy="4114800"/>
          </a:xfrm>
          <a:prstGeom prst="rect">
            <a:avLst/>
          </a:prstGeom>
          <a:noFill/>
        </p:spPr>
        <p:txBody>
          <a:bodyPr wrap="square">
            <a:spAutoFit/>
          </a:bodyPr>
          <a:lstStyle/>
          <a:p>
            <a:pPr algn="l"/>
            <a:r>
              <a:rPr sz="1200" b="0" i="0">
                <a:solidFill>
                  <a:srgbClr val="F0FFE8"/>
                </a:solidFill>
                <a:latin typeface="Calibri"/>
              </a:rPr>
              <a:t>Pip Squeak is a field mouse. So small he was nearly invisible on the battlefield.
When the decisive battle hangs in the balance, it is Pip Squeak who delivers the speech that matters. It is Pip Squeak who bites alpha wolf Fang directly on the nose at the critical moment.
The smallest character in the film turns the war. The story's most surprising and most satisfying hero.
The smallest voice in the room is sometimes the one that changes everything.</a:t>
            </a:r>
          </a:p>
        </p:txBody>
      </p:sp>
      <p:sp>
        <p:nvSpPr>
          <p:cNvPr id="11" name="TextBox 10"/>
          <p:cNvSpPr txBox="1"/>
          <p:nvPr/>
        </p:nvSpPr>
        <p:spPr>
          <a:xfrm>
            <a:off x="365760" y="6446520"/>
            <a:ext cx="11430000" cy="347472"/>
          </a:xfrm>
          <a:prstGeom prst="rect">
            <a:avLst/>
          </a:prstGeom>
          <a:noFill/>
        </p:spPr>
        <p:txBody>
          <a:bodyPr wrap="square">
            <a:spAutoFit/>
          </a:bodyPr>
          <a:lstStyle/>
          <a:p>
            <a:pPr algn="ctr"/>
            <a:r>
              <a:rPr sz="1300" b="0" i="1">
                <a:solidFill>
                  <a:srgbClr val="4ADE80"/>
                </a:solidFill>
                <a:latin typeface="Calibri"/>
              </a:rPr>
              <a:t>"Some stories end at the battle. This one understands that the battle is only the beginning."</a:t>
            </a:r>
          </a:p>
        </p:txBody>
      </p:sp>
      <p:sp>
        <p:nvSpPr>
          <p:cNvPr id="12" name="Rectangle 11"/>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The Antagonist</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The wolf pack did not invent this world. They simply enforced it.</a:t>
            </a:r>
          </a:p>
        </p:txBody>
      </p:sp>
      <p:sp>
        <p:nvSpPr>
          <p:cNvPr id="5" name="Rectangle 4"/>
          <p:cNvSpPr/>
          <p:nvPr/>
        </p:nvSpPr>
        <p:spPr>
          <a:xfrm>
            <a:off x="365760" y="1371600"/>
            <a:ext cx="5486400" cy="4937760"/>
          </a:xfrm>
          <a:prstGeom prst="rect">
            <a:avLst/>
          </a:prstGeom>
          <a:solidFill>
            <a:srgbClr val="162812"/>
          </a:solidFill>
          <a:ln w="19050">
            <a:solidFill>
              <a:srgbClr val="EF444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54480"/>
            <a:ext cx="5120640" cy="365760"/>
          </a:xfrm>
          <a:prstGeom prst="rect">
            <a:avLst/>
          </a:prstGeom>
          <a:noFill/>
        </p:spPr>
        <p:txBody>
          <a:bodyPr wrap="square">
            <a:spAutoFit/>
          </a:bodyPr>
          <a:lstStyle/>
          <a:p>
            <a:pPr algn="l"/>
            <a:r>
              <a:rPr sz="1400" b="1" i="0">
                <a:solidFill>
                  <a:srgbClr val="EF4444"/>
                </a:solidFill>
                <a:latin typeface="Calibri"/>
              </a:rPr>
              <a:t>FANG — ALPHA WOLF</a:t>
            </a:r>
          </a:p>
        </p:txBody>
      </p:sp>
      <p:sp>
        <p:nvSpPr>
          <p:cNvPr id="7" name="TextBox 6"/>
          <p:cNvSpPr txBox="1"/>
          <p:nvPr/>
        </p:nvSpPr>
        <p:spPr>
          <a:xfrm>
            <a:off x="548640" y="1965960"/>
            <a:ext cx="5120640" cy="4114800"/>
          </a:xfrm>
          <a:prstGeom prst="rect">
            <a:avLst/>
          </a:prstGeom>
          <a:noFill/>
        </p:spPr>
        <p:txBody>
          <a:bodyPr wrap="square">
            <a:spAutoFit/>
          </a:bodyPr>
          <a:lstStyle/>
          <a:p>
            <a:pPr algn="l"/>
            <a:r>
              <a:rPr sz="1200" b="0" i="0">
                <a:solidFill>
                  <a:srgbClr val="F0FFE8"/>
                </a:solidFill>
                <a:latin typeface="Calibri"/>
              </a:rPr>
              <a:t>Formidable, proud, genuinely threatening. Not cartoonishly evil — he operates within a worldview that sees strength as the only law and the only legitimate form of governance.
He is what unchallenged power produces. His defeat is not just military — it is the cracking of a system that has sustained itself through intimidation for generations.
His retreat is the moment the forest exhales.</a:t>
            </a:r>
          </a:p>
        </p:txBody>
      </p:sp>
      <p:sp>
        <p:nvSpPr>
          <p:cNvPr id="8" name="Rectangle 7"/>
          <p:cNvSpPr/>
          <p:nvPr/>
        </p:nvSpPr>
        <p:spPr>
          <a:xfrm>
            <a:off x="6309360" y="1371600"/>
            <a:ext cx="5486400" cy="493776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92240" y="1554480"/>
            <a:ext cx="5120640" cy="365760"/>
          </a:xfrm>
          <a:prstGeom prst="rect">
            <a:avLst/>
          </a:prstGeom>
          <a:noFill/>
        </p:spPr>
        <p:txBody>
          <a:bodyPr wrap="square">
            <a:spAutoFit/>
          </a:bodyPr>
          <a:lstStyle/>
          <a:p>
            <a:pPr algn="l"/>
            <a:r>
              <a:rPr sz="1400" b="1" i="0">
                <a:solidFill>
                  <a:srgbClr val="F59E0B"/>
                </a:solidFill>
                <a:latin typeface="Calibri"/>
              </a:rPr>
              <a:t>THE REAL ANTAGONIST — THE SYSTEM</a:t>
            </a:r>
          </a:p>
        </p:txBody>
      </p:sp>
      <p:sp>
        <p:nvSpPr>
          <p:cNvPr id="10" name="TextBox 9"/>
          <p:cNvSpPr txBox="1"/>
          <p:nvPr/>
        </p:nvSpPr>
        <p:spPr>
          <a:xfrm>
            <a:off x="6492240" y="1965960"/>
            <a:ext cx="5120640" cy="4114800"/>
          </a:xfrm>
          <a:prstGeom prst="rect">
            <a:avLst/>
          </a:prstGeom>
          <a:noFill/>
        </p:spPr>
        <p:txBody>
          <a:bodyPr wrap="square">
            <a:spAutoFit/>
          </a:bodyPr>
          <a:lstStyle/>
          <a:p>
            <a:pPr algn="l"/>
            <a:r>
              <a:rPr sz="1200" b="0" i="0">
                <a:solidFill>
                  <a:srgbClr val="F0FFE8"/>
                </a:solidFill>
                <a:latin typeface="Calibri"/>
              </a:rPr>
              <a:t>The most important antagonist in Eternity Pass is not a single wolf — it is the system of dominance that every creature in the forest has accepted as inevitable.
The sheep who huddle near the stream. The dogs who bark but do not act. The cats who despise the sheep but fear the wolves.
Fang leads the pack. But the system runs deeper than Fang. The film's resolution — built on councils, charters, and a Peace Tree — is the answer to a system, not just a villain.</a:t>
            </a:r>
          </a:p>
        </p:txBody>
      </p:sp>
      <p:sp>
        <p:nvSpPr>
          <p:cNvPr id="11" name="TextBox 10"/>
          <p:cNvSpPr txBox="1"/>
          <p:nvPr/>
        </p:nvSpPr>
        <p:spPr>
          <a:xfrm>
            <a:off x="365760" y="6446520"/>
            <a:ext cx="11430000" cy="347472"/>
          </a:xfrm>
          <a:prstGeom prst="rect">
            <a:avLst/>
          </a:prstGeom>
          <a:noFill/>
        </p:spPr>
        <p:txBody>
          <a:bodyPr wrap="square">
            <a:spAutoFit/>
          </a:bodyPr>
          <a:lstStyle/>
          <a:p>
            <a:pPr algn="ctr"/>
            <a:r>
              <a:rPr sz="1300" b="0" i="1">
                <a:solidFill>
                  <a:srgbClr val="4ADE80"/>
                </a:solidFill>
                <a:latin typeface="Calibri"/>
              </a:rPr>
              <a:t>"The hardest victories are the ones that require building something after the battle."</a:t>
            </a:r>
          </a:p>
        </p:txBody>
      </p:sp>
      <p:sp>
        <p:nvSpPr>
          <p:cNvPr id="12" name="Rectangle 11"/>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Themes</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The questions that stay with an audience long after the credits roll.</a:t>
            </a:r>
          </a:p>
        </p:txBody>
      </p:sp>
      <p:sp>
        <p:nvSpPr>
          <p:cNvPr id="5" name="Rectangle 4"/>
          <p:cNvSpPr/>
          <p:nvPr/>
        </p:nvSpPr>
        <p:spPr>
          <a:xfrm>
            <a:off x="365760" y="1371600"/>
            <a:ext cx="5486400" cy="2331720"/>
          </a:xfrm>
          <a:prstGeom prst="rect">
            <a:avLst/>
          </a:prstGeom>
          <a:solidFill>
            <a:srgbClr val="162812"/>
          </a:solidFill>
          <a:ln w="19050">
            <a:solidFill>
              <a:srgbClr val="EF444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481328"/>
            <a:ext cx="5120640" cy="365760"/>
          </a:xfrm>
          <a:prstGeom prst="rect">
            <a:avLst/>
          </a:prstGeom>
          <a:noFill/>
        </p:spPr>
        <p:txBody>
          <a:bodyPr wrap="square">
            <a:spAutoFit/>
          </a:bodyPr>
          <a:lstStyle/>
          <a:p>
            <a:pPr algn="l"/>
            <a:r>
              <a:rPr sz="1200" b="1" i="0">
                <a:solidFill>
                  <a:srgbClr val="EF4444"/>
                </a:solidFill>
                <a:latin typeface="Calibri"/>
              </a:rPr>
              <a:t>⚔️  WAR AND ITS COSTS</a:t>
            </a:r>
          </a:p>
        </p:txBody>
      </p:sp>
      <p:sp>
        <p:nvSpPr>
          <p:cNvPr id="7" name="TextBox 6"/>
          <p:cNvSpPr txBox="1"/>
          <p:nvPr/>
        </p:nvSpPr>
        <p:spPr>
          <a:xfrm>
            <a:off x="548640" y="1874520"/>
            <a:ext cx="5120640" cy="1737360"/>
          </a:xfrm>
          <a:prstGeom prst="rect">
            <a:avLst/>
          </a:prstGeom>
          <a:noFill/>
        </p:spPr>
        <p:txBody>
          <a:bodyPr wrap="square">
            <a:spAutoFit/>
          </a:bodyPr>
          <a:lstStyle/>
          <a:p>
            <a:pPr algn="l"/>
            <a:r>
              <a:rPr sz="1100" b="0" i="0">
                <a:solidFill>
                  <a:srgbClr val="F0FFE8"/>
                </a:solidFill>
                <a:latin typeface="Calibri"/>
              </a:rPr>
              <a:t>Eternity Pass does not romanticize conflict. Battles are visceral and costly. Characters are injured. The coalition fractures under pressure. The film trusts its audience to handle the real weight of what war means.</a:t>
            </a:r>
          </a:p>
        </p:txBody>
      </p:sp>
      <p:sp>
        <p:nvSpPr>
          <p:cNvPr id="8" name="Rectangle 7"/>
          <p:cNvSpPr/>
          <p:nvPr/>
        </p:nvSpPr>
        <p:spPr>
          <a:xfrm>
            <a:off x="6217920" y="1371600"/>
            <a:ext cx="5486400" cy="233172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00800" y="1481328"/>
            <a:ext cx="5120640" cy="365760"/>
          </a:xfrm>
          <a:prstGeom prst="rect">
            <a:avLst/>
          </a:prstGeom>
          <a:noFill/>
        </p:spPr>
        <p:txBody>
          <a:bodyPr wrap="square">
            <a:spAutoFit/>
          </a:bodyPr>
          <a:lstStyle/>
          <a:p>
            <a:pPr algn="l"/>
            <a:r>
              <a:rPr sz="1200" b="1" i="0">
                <a:solidFill>
                  <a:srgbClr val="F59E0B"/>
                </a:solidFill>
                <a:latin typeface="Calibri"/>
              </a:rPr>
              <a:t>🤝  PREJUDICE AND EFFORT</a:t>
            </a:r>
          </a:p>
        </p:txBody>
      </p:sp>
      <p:sp>
        <p:nvSpPr>
          <p:cNvPr id="10" name="TextBox 9"/>
          <p:cNvSpPr txBox="1"/>
          <p:nvPr/>
        </p:nvSpPr>
        <p:spPr>
          <a:xfrm>
            <a:off x="6400800" y="1874520"/>
            <a:ext cx="5120640" cy="1737360"/>
          </a:xfrm>
          <a:prstGeom prst="rect">
            <a:avLst/>
          </a:prstGeom>
          <a:noFill/>
        </p:spPr>
        <p:txBody>
          <a:bodyPr wrap="square">
            <a:spAutoFit/>
          </a:bodyPr>
          <a:lstStyle/>
          <a:p>
            <a:pPr algn="l"/>
            <a:r>
              <a:rPr sz="1100" b="0" i="0">
                <a:solidFill>
                  <a:srgbClr val="F0FFE8"/>
                </a:solidFill>
                <a:latin typeface="Calibri"/>
              </a:rPr>
              <a:t>The deepest challenge is not defeating the wolves. It is the alliance members overcoming their fear and contempt for each other. Old prejudices do not disappear after a battle — they require sustained, daily effort to dismantle.</a:t>
            </a:r>
          </a:p>
        </p:txBody>
      </p:sp>
      <p:sp>
        <p:nvSpPr>
          <p:cNvPr id="11" name="Rectangle 10"/>
          <p:cNvSpPr/>
          <p:nvPr/>
        </p:nvSpPr>
        <p:spPr>
          <a:xfrm>
            <a:off x="365760" y="3931920"/>
            <a:ext cx="5486400" cy="233172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48640" y="4041648"/>
            <a:ext cx="5120640" cy="365760"/>
          </a:xfrm>
          <a:prstGeom prst="rect">
            <a:avLst/>
          </a:prstGeom>
          <a:noFill/>
        </p:spPr>
        <p:txBody>
          <a:bodyPr wrap="square">
            <a:spAutoFit/>
          </a:bodyPr>
          <a:lstStyle/>
          <a:p>
            <a:pPr algn="l"/>
            <a:r>
              <a:rPr sz="1200" b="1" i="0">
                <a:solidFill>
                  <a:srgbClr val="4ADE80"/>
                </a:solidFill>
                <a:latin typeface="Calibri"/>
              </a:rPr>
              <a:t>🌱  THE PERSISTENCE OF HOPE</a:t>
            </a:r>
          </a:p>
        </p:txBody>
      </p:sp>
      <p:sp>
        <p:nvSpPr>
          <p:cNvPr id="13" name="TextBox 12"/>
          <p:cNvSpPr txBox="1"/>
          <p:nvPr/>
        </p:nvSpPr>
        <p:spPr>
          <a:xfrm>
            <a:off x="548640" y="4434840"/>
            <a:ext cx="5120640" cy="1737360"/>
          </a:xfrm>
          <a:prstGeom prst="rect">
            <a:avLst/>
          </a:prstGeom>
          <a:noFill/>
        </p:spPr>
        <p:txBody>
          <a:bodyPr wrap="square">
            <a:spAutoFit/>
          </a:bodyPr>
          <a:lstStyle/>
          <a:p>
            <a:pPr algn="l"/>
            <a:r>
              <a:rPr sz="1100" b="0" i="0">
                <a:solidFill>
                  <a:srgbClr val="F0FFE8"/>
                </a:solidFill>
                <a:latin typeface="Calibri"/>
              </a:rPr>
              <a:t>Pip is ignored for most of the film. His speeches fall on deaf ears. He is mocked, dismissed, and sidelined. And he never stops. The film is a portrait of what it costs to believe in something better when nobody else does.</a:t>
            </a:r>
          </a:p>
        </p:txBody>
      </p:sp>
      <p:sp>
        <p:nvSpPr>
          <p:cNvPr id="14" name="Rectangle 13"/>
          <p:cNvSpPr/>
          <p:nvPr/>
        </p:nvSpPr>
        <p:spPr>
          <a:xfrm>
            <a:off x="6217920" y="3931920"/>
            <a:ext cx="5486400" cy="2331720"/>
          </a:xfrm>
          <a:prstGeom prst="rect">
            <a:avLst/>
          </a:prstGeom>
          <a:solidFill>
            <a:srgbClr val="162812"/>
          </a:solidFill>
          <a:ln w="19050">
            <a:solidFill>
              <a:srgbClr val="FBBF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400800" y="4041648"/>
            <a:ext cx="5120640" cy="365760"/>
          </a:xfrm>
          <a:prstGeom prst="rect">
            <a:avLst/>
          </a:prstGeom>
          <a:noFill/>
        </p:spPr>
        <p:txBody>
          <a:bodyPr wrap="square">
            <a:spAutoFit/>
          </a:bodyPr>
          <a:lstStyle/>
          <a:p>
            <a:pPr algn="l"/>
            <a:r>
              <a:rPr sz="1200" b="1" i="0">
                <a:solidFill>
                  <a:srgbClr val="FBBF24"/>
                </a:solidFill>
                <a:latin typeface="Calibri"/>
              </a:rPr>
              <a:t>🕊️  CEASEFIRE VS PEACE</a:t>
            </a:r>
          </a:p>
        </p:txBody>
      </p:sp>
      <p:sp>
        <p:nvSpPr>
          <p:cNvPr id="16" name="TextBox 15"/>
          <p:cNvSpPr txBox="1"/>
          <p:nvPr/>
        </p:nvSpPr>
        <p:spPr>
          <a:xfrm>
            <a:off x="6400800" y="4434840"/>
            <a:ext cx="5120640" cy="1737360"/>
          </a:xfrm>
          <a:prstGeom prst="rect">
            <a:avLst/>
          </a:prstGeom>
          <a:noFill/>
        </p:spPr>
        <p:txBody>
          <a:bodyPr wrap="square">
            <a:spAutoFit/>
          </a:bodyPr>
          <a:lstStyle/>
          <a:p>
            <a:pPr algn="l"/>
            <a:r>
              <a:rPr sz="1100" b="0" i="0">
                <a:solidFill>
                  <a:srgbClr val="F0FFE8"/>
                </a:solidFill>
                <a:latin typeface="Calibri"/>
              </a:rPr>
              <a:t>The most sophisticated idea in the film. The battle is won. But the real work begins after: governance, resource-sharing, the slow daily practice of treating former enemies as neighbors. Eternity Pass knows the difference and shows both.</a:t>
            </a:r>
          </a:p>
        </p:txBody>
      </p:sp>
      <p:sp>
        <p:nvSpPr>
          <p:cNvPr id="17" name="Rectangle 16"/>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Visual Style Direction</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Animation aesthetic for Eternity Pass.</a:t>
            </a:r>
          </a:p>
        </p:txBody>
      </p:sp>
      <p:sp>
        <p:nvSpPr>
          <p:cNvPr id="5" name="Rectangle 4"/>
          <p:cNvSpPr/>
          <p:nvPr/>
        </p:nvSpPr>
        <p:spPr>
          <a:xfrm>
            <a:off x="365760" y="1371600"/>
            <a:ext cx="3749039" cy="475488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54480"/>
            <a:ext cx="3383280" cy="365760"/>
          </a:xfrm>
          <a:prstGeom prst="rect">
            <a:avLst/>
          </a:prstGeom>
          <a:noFill/>
        </p:spPr>
        <p:txBody>
          <a:bodyPr wrap="square">
            <a:spAutoFit/>
          </a:bodyPr>
          <a:lstStyle/>
          <a:p>
            <a:pPr algn="l"/>
            <a:r>
              <a:rPr sz="1200" b="1" i="0">
                <a:solidFill>
                  <a:srgbClr val="4ADE80"/>
                </a:solidFill>
                <a:latin typeface="Calibri"/>
              </a:rPr>
              <a:t>🎨  ANIMATION STYLE</a:t>
            </a:r>
          </a:p>
        </p:txBody>
      </p:sp>
      <p:sp>
        <p:nvSpPr>
          <p:cNvPr id="7" name="TextBox 6"/>
          <p:cNvSpPr txBox="1"/>
          <p:nvPr/>
        </p:nvSpPr>
        <p:spPr>
          <a:xfrm>
            <a:off x="548640" y="2011680"/>
            <a:ext cx="3383280" cy="3840480"/>
          </a:xfrm>
          <a:prstGeom prst="rect">
            <a:avLst/>
          </a:prstGeom>
          <a:noFill/>
        </p:spPr>
        <p:txBody>
          <a:bodyPr wrap="square">
            <a:spAutoFit/>
          </a:bodyPr>
          <a:lstStyle/>
          <a:p>
            <a:pPr algn="l"/>
            <a:r>
              <a:rPr sz="1100" b="0" i="0">
                <a:solidFill>
                  <a:srgbClr val="F0FFE8"/>
                </a:solidFill>
                <a:latin typeface="Calibri"/>
              </a:rPr>
              <a:t>Naturalistic and emotionally precise. Character design draws from the expressive tradition of prestige animated drama — Watership Down's weight with Zootopia's warmth and visual accessibility.</a:t>
            </a:r>
          </a:p>
        </p:txBody>
      </p:sp>
      <p:sp>
        <p:nvSpPr>
          <p:cNvPr id="8" name="Rectangle 7"/>
          <p:cNvSpPr/>
          <p:nvPr/>
        </p:nvSpPr>
        <p:spPr>
          <a:xfrm>
            <a:off x="4297680" y="1371600"/>
            <a:ext cx="3749039" cy="475488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480560" y="1554480"/>
            <a:ext cx="3383280" cy="365760"/>
          </a:xfrm>
          <a:prstGeom prst="rect">
            <a:avLst/>
          </a:prstGeom>
          <a:noFill/>
        </p:spPr>
        <p:txBody>
          <a:bodyPr wrap="square">
            <a:spAutoFit/>
          </a:bodyPr>
          <a:lstStyle/>
          <a:p>
            <a:pPr algn="l"/>
            <a:r>
              <a:rPr sz="1200" b="1" i="0">
                <a:solidFill>
                  <a:srgbClr val="F59E0B"/>
                </a:solidFill>
                <a:latin typeface="Calibri"/>
              </a:rPr>
              <a:t>🌅  COLOR AND LIGHT</a:t>
            </a:r>
          </a:p>
        </p:txBody>
      </p:sp>
      <p:sp>
        <p:nvSpPr>
          <p:cNvPr id="10" name="TextBox 9"/>
          <p:cNvSpPr txBox="1"/>
          <p:nvPr/>
        </p:nvSpPr>
        <p:spPr>
          <a:xfrm>
            <a:off x="4480560" y="2011680"/>
            <a:ext cx="3383280" cy="3840480"/>
          </a:xfrm>
          <a:prstGeom prst="rect">
            <a:avLst/>
          </a:prstGeom>
          <a:noFill/>
        </p:spPr>
        <p:txBody>
          <a:bodyPr wrap="square">
            <a:spAutoFit/>
          </a:bodyPr>
          <a:lstStyle/>
          <a:p>
            <a:pPr algn="l"/>
            <a:r>
              <a:rPr sz="1100" b="0" i="0">
                <a:solidFill>
                  <a:srgbClr val="F0FFE8"/>
                </a:solidFill>
                <a:latin typeface="Calibri"/>
              </a:rPr>
              <a:t>The forest breathes with color that reflects emotional state. Opening: tense, desaturated. Alliance sequences: warm amber, sage, gold. Wolf territory: cold and grey. Peace Tree finale: the film's fullest, warmest palette — earned through the entire story.</a:t>
            </a:r>
          </a:p>
        </p:txBody>
      </p:sp>
      <p:sp>
        <p:nvSpPr>
          <p:cNvPr id="11" name="Rectangle 10"/>
          <p:cNvSpPr/>
          <p:nvPr/>
        </p:nvSpPr>
        <p:spPr>
          <a:xfrm>
            <a:off x="8229600" y="1371600"/>
            <a:ext cx="3749039" cy="4754880"/>
          </a:xfrm>
          <a:prstGeom prst="rect">
            <a:avLst/>
          </a:prstGeom>
          <a:solidFill>
            <a:srgbClr val="162812"/>
          </a:solidFill>
          <a:ln w="19050">
            <a:solidFill>
              <a:srgbClr val="FBBF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0" y="1554480"/>
            <a:ext cx="3383280" cy="365760"/>
          </a:xfrm>
          <a:prstGeom prst="rect">
            <a:avLst/>
          </a:prstGeom>
          <a:noFill/>
        </p:spPr>
        <p:txBody>
          <a:bodyPr wrap="square">
            <a:spAutoFit/>
          </a:bodyPr>
          <a:lstStyle/>
          <a:p>
            <a:pPr algn="l"/>
            <a:r>
              <a:rPr sz="1200" b="1" i="0">
                <a:solidFill>
                  <a:srgbClr val="FBBF24"/>
                </a:solidFill>
                <a:latin typeface="Calibri"/>
              </a:rPr>
              <a:t>🎵  TONE AND SCORE</a:t>
            </a:r>
          </a:p>
        </p:txBody>
      </p:sp>
      <p:sp>
        <p:nvSpPr>
          <p:cNvPr id="13" name="TextBox 12"/>
          <p:cNvSpPr txBox="1"/>
          <p:nvPr/>
        </p:nvSpPr>
        <p:spPr>
          <a:xfrm>
            <a:off x="8412480" y="2011680"/>
            <a:ext cx="3383280" cy="3840480"/>
          </a:xfrm>
          <a:prstGeom prst="rect">
            <a:avLst/>
          </a:prstGeom>
          <a:noFill/>
        </p:spPr>
        <p:txBody>
          <a:bodyPr wrap="square">
            <a:spAutoFit/>
          </a:bodyPr>
          <a:lstStyle/>
          <a:p>
            <a:pPr algn="l"/>
            <a:r>
              <a:rPr sz="1100" b="0" i="0">
                <a:solidFill>
                  <a:srgbClr val="F0FFE8"/>
                </a:solidFill>
                <a:latin typeface="Calibri"/>
              </a:rPr>
              <a:t>Grounded, serious, genuinely moving. Action sequences are kinetic and costly — never glamorous. The score should feel orchestral and folk-influenced — the sound of a world with deep roots, beginning to heal.</a:t>
            </a:r>
          </a:p>
        </p:txBody>
      </p:sp>
      <p:sp>
        <p:nvSpPr>
          <p:cNvPr id="14" name="TextBox 13"/>
          <p:cNvSpPr txBox="1"/>
          <p:nvPr/>
        </p:nvSpPr>
        <p:spPr>
          <a:xfrm>
            <a:off x="457200" y="6309360"/>
            <a:ext cx="11247120" cy="411480"/>
          </a:xfrm>
          <a:prstGeom prst="rect">
            <a:avLst/>
          </a:prstGeom>
          <a:noFill/>
        </p:spPr>
        <p:txBody>
          <a:bodyPr wrap="square">
            <a:spAutoFit/>
          </a:bodyPr>
          <a:lstStyle/>
          <a:p>
            <a:pPr algn="ctr"/>
            <a:r>
              <a:rPr sz="1300" b="0" i="1">
                <a:solidFill>
                  <a:srgbClr val="4ADE80"/>
                </a:solidFill>
                <a:latin typeface="Calibri"/>
              </a:rPr>
              <a:t>Comparable titles: Watership Down  ·  Zootopia  ·  The Lion King  ·  Animal Farm  ·  The Iron Giant</a:t>
            </a:r>
          </a:p>
        </p:txBody>
      </p:sp>
      <p:sp>
        <p:nvSpPr>
          <p:cNvPr id="15" name="Rectangle 14"/>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FE8"/>
                </a:solidFill>
                <a:latin typeface="Calibri"/>
              </a:rPr>
              <a:t>Why Eternity Pass? Why Now?</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A7A"/>
                </a:solidFill>
                <a:latin typeface="Calibri"/>
              </a:rPr>
              <a:t>The creative and commercial opportunity.</a:t>
            </a:r>
          </a:p>
        </p:txBody>
      </p:sp>
      <p:sp>
        <p:nvSpPr>
          <p:cNvPr id="5" name="Rectangle 4"/>
          <p:cNvSpPr/>
          <p:nvPr/>
        </p:nvSpPr>
        <p:spPr>
          <a:xfrm>
            <a:off x="365760" y="1371600"/>
            <a:ext cx="3657600" cy="201168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481328"/>
            <a:ext cx="3291840" cy="365760"/>
          </a:xfrm>
          <a:prstGeom prst="rect">
            <a:avLst/>
          </a:prstGeom>
          <a:noFill/>
        </p:spPr>
        <p:txBody>
          <a:bodyPr wrap="square">
            <a:spAutoFit/>
          </a:bodyPr>
          <a:lstStyle/>
          <a:p>
            <a:pPr algn="l"/>
            <a:r>
              <a:rPr sz="1100" b="1" i="0">
                <a:solidFill>
                  <a:srgbClr val="4ADE80"/>
                </a:solidFill>
                <a:latin typeface="Calibri"/>
              </a:rPr>
              <a:t>FULLY SCRIPTED FEATURE</a:t>
            </a:r>
          </a:p>
        </p:txBody>
      </p:sp>
      <p:sp>
        <p:nvSpPr>
          <p:cNvPr id="7" name="TextBox 6"/>
          <p:cNvSpPr txBox="1"/>
          <p:nvPr/>
        </p:nvSpPr>
        <p:spPr>
          <a:xfrm>
            <a:off x="548640" y="1874520"/>
            <a:ext cx="3291840" cy="1417320"/>
          </a:xfrm>
          <a:prstGeom prst="rect">
            <a:avLst/>
          </a:prstGeom>
          <a:noFill/>
        </p:spPr>
        <p:txBody>
          <a:bodyPr wrap="square">
            <a:spAutoFit/>
          </a:bodyPr>
          <a:lstStyle/>
          <a:p>
            <a:pPr algn="l"/>
            <a:r>
              <a:rPr sz="1000" b="0" i="0">
                <a:solidFill>
                  <a:srgbClr val="F0FFE8"/>
                </a:solidFill>
                <a:latin typeface="Calibri"/>
              </a:rPr>
              <a:t>A complete, production-ready animated screenplay. Not a concept. A story with a beginning, a middle, and an ending that earns its final image.</a:t>
            </a:r>
          </a:p>
        </p:txBody>
      </p:sp>
      <p:sp>
        <p:nvSpPr>
          <p:cNvPr id="8" name="Rectangle 7"/>
          <p:cNvSpPr/>
          <p:nvPr/>
        </p:nvSpPr>
        <p:spPr>
          <a:xfrm>
            <a:off x="4206240" y="1371600"/>
            <a:ext cx="3657600" cy="2011680"/>
          </a:xfrm>
          <a:prstGeom prst="rect">
            <a:avLst/>
          </a:prstGeom>
          <a:solidFill>
            <a:srgbClr val="162812"/>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9120" y="1481328"/>
            <a:ext cx="3291840" cy="365760"/>
          </a:xfrm>
          <a:prstGeom prst="rect">
            <a:avLst/>
          </a:prstGeom>
          <a:noFill/>
        </p:spPr>
        <p:txBody>
          <a:bodyPr wrap="square">
            <a:spAutoFit/>
          </a:bodyPr>
          <a:lstStyle/>
          <a:p>
            <a:pPr algn="l"/>
            <a:r>
              <a:rPr sz="1100" b="1" i="0">
                <a:solidFill>
                  <a:srgbClr val="F59E0B"/>
                </a:solidFill>
                <a:latin typeface="Calibri"/>
              </a:rPr>
              <a:t>UNIVERSAL ALLEGORY</a:t>
            </a:r>
          </a:p>
        </p:txBody>
      </p:sp>
      <p:sp>
        <p:nvSpPr>
          <p:cNvPr id="10" name="TextBox 9"/>
          <p:cNvSpPr txBox="1"/>
          <p:nvPr/>
        </p:nvSpPr>
        <p:spPr>
          <a:xfrm>
            <a:off x="4389120" y="1874520"/>
            <a:ext cx="3291840" cy="1417320"/>
          </a:xfrm>
          <a:prstGeom prst="rect">
            <a:avLst/>
          </a:prstGeom>
          <a:noFill/>
        </p:spPr>
        <p:txBody>
          <a:bodyPr wrap="square">
            <a:spAutoFit/>
          </a:bodyPr>
          <a:lstStyle/>
          <a:p>
            <a:pPr algn="l"/>
            <a:r>
              <a:rPr sz="1000" b="0" i="0">
                <a:solidFill>
                  <a:srgbClr val="F0FFE8"/>
                </a:solidFill>
                <a:latin typeface="Calibri"/>
              </a:rPr>
              <a:t>The story of prejudice, coalition-building, and the hard work of peace is one every society understands. It translates across every culture and every market.</a:t>
            </a:r>
          </a:p>
        </p:txBody>
      </p:sp>
      <p:sp>
        <p:nvSpPr>
          <p:cNvPr id="11" name="Rectangle 10"/>
          <p:cNvSpPr/>
          <p:nvPr/>
        </p:nvSpPr>
        <p:spPr>
          <a:xfrm>
            <a:off x="8046720" y="1371600"/>
            <a:ext cx="3657600" cy="2011680"/>
          </a:xfrm>
          <a:prstGeom prst="rect">
            <a:avLst/>
          </a:prstGeom>
          <a:solidFill>
            <a:srgbClr val="162812"/>
          </a:solidFill>
          <a:ln w="19050">
            <a:solidFill>
              <a:srgbClr val="FBBF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0" y="1481328"/>
            <a:ext cx="3291840" cy="365760"/>
          </a:xfrm>
          <a:prstGeom prst="rect">
            <a:avLst/>
          </a:prstGeom>
          <a:noFill/>
        </p:spPr>
        <p:txBody>
          <a:bodyPr wrap="square">
            <a:spAutoFit/>
          </a:bodyPr>
          <a:lstStyle/>
          <a:p>
            <a:pPr algn="l"/>
            <a:r>
              <a:rPr sz="1100" b="1" i="0">
                <a:solidFill>
                  <a:srgbClr val="FBBF24"/>
                </a:solidFill>
                <a:latin typeface="Calibri"/>
              </a:rPr>
              <a:t>ALL-AGES DEPTH</a:t>
            </a:r>
          </a:p>
        </p:txBody>
      </p:sp>
      <p:sp>
        <p:nvSpPr>
          <p:cNvPr id="13" name="TextBox 12"/>
          <p:cNvSpPr txBox="1"/>
          <p:nvPr/>
        </p:nvSpPr>
        <p:spPr>
          <a:xfrm>
            <a:off x="8229600" y="1874520"/>
            <a:ext cx="3291840" cy="1417320"/>
          </a:xfrm>
          <a:prstGeom prst="rect">
            <a:avLst/>
          </a:prstGeom>
          <a:noFill/>
        </p:spPr>
        <p:txBody>
          <a:bodyPr wrap="square">
            <a:spAutoFit/>
          </a:bodyPr>
          <a:lstStyle/>
          <a:p>
            <a:pPr algn="l"/>
            <a:r>
              <a:rPr sz="1000" b="0" i="0">
                <a:solidFill>
                  <a:srgbClr val="F0FFE8"/>
                </a:solidFill>
                <a:latin typeface="Calibri"/>
              </a:rPr>
              <a:t>Children experience an adventure. Adults experience a meditation on political systems, moral courage, and institutional change. The best animated films do both simultaneously.</a:t>
            </a:r>
          </a:p>
        </p:txBody>
      </p:sp>
      <p:sp>
        <p:nvSpPr>
          <p:cNvPr id="14" name="Rectangle 13"/>
          <p:cNvSpPr/>
          <p:nvPr/>
        </p:nvSpPr>
        <p:spPr>
          <a:xfrm>
            <a:off x="365760" y="3703320"/>
            <a:ext cx="3657600" cy="201168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48640" y="3813048"/>
            <a:ext cx="3291840" cy="365760"/>
          </a:xfrm>
          <a:prstGeom prst="rect">
            <a:avLst/>
          </a:prstGeom>
          <a:noFill/>
        </p:spPr>
        <p:txBody>
          <a:bodyPr wrap="square">
            <a:spAutoFit/>
          </a:bodyPr>
          <a:lstStyle/>
          <a:p>
            <a:pPr algn="l"/>
            <a:r>
              <a:rPr sz="1100" b="1" i="0">
                <a:solidFill>
                  <a:srgbClr val="4ADE80"/>
                </a:solidFill>
                <a:latin typeface="Calibri"/>
              </a:rPr>
              <a:t>ORIGINAL IP</a:t>
            </a:r>
          </a:p>
        </p:txBody>
      </p:sp>
      <p:sp>
        <p:nvSpPr>
          <p:cNvPr id="16" name="TextBox 15"/>
          <p:cNvSpPr txBox="1"/>
          <p:nvPr/>
        </p:nvSpPr>
        <p:spPr>
          <a:xfrm>
            <a:off x="548640" y="4206240"/>
            <a:ext cx="3291840" cy="1417320"/>
          </a:xfrm>
          <a:prstGeom prst="rect">
            <a:avLst/>
          </a:prstGeom>
          <a:noFill/>
        </p:spPr>
        <p:txBody>
          <a:bodyPr wrap="square">
            <a:spAutoFit/>
          </a:bodyPr>
          <a:lstStyle/>
          <a:p>
            <a:pPr algn="l"/>
            <a:r>
              <a:rPr sz="1000" b="0" i="0">
                <a:solidFill>
                  <a:srgbClr val="F0FFE8"/>
                </a:solidFill>
                <a:latin typeface="Calibri"/>
              </a:rPr>
              <a:t>Fully original characters, world, and mythology. No licensing costs. No competing rights. The emotional power belongs entirely to the story.</a:t>
            </a:r>
          </a:p>
        </p:txBody>
      </p:sp>
      <p:sp>
        <p:nvSpPr>
          <p:cNvPr id="17" name="Rectangle 16"/>
          <p:cNvSpPr/>
          <p:nvPr/>
        </p:nvSpPr>
        <p:spPr>
          <a:xfrm>
            <a:off x="4206240" y="3703320"/>
            <a:ext cx="3657600" cy="2011680"/>
          </a:xfrm>
          <a:prstGeom prst="rect">
            <a:avLst/>
          </a:prstGeom>
          <a:solidFill>
            <a:srgbClr val="162812"/>
          </a:solidFill>
          <a:ln w="19050">
            <a:solidFill>
              <a:srgbClr val="EF444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389120" y="3813048"/>
            <a:ext cx="3291840" cy="365760"/>
          </a:xfrm>
          <a:prstGeom prst="rect">
            <a:avLst/>
          </a:prstGeom>
          <a:noFill/>
        </p:spPr>
        <p:txBody>
          <a:bodyPr wrap="square">
            <a:spAutoFit/>
          </a:bodyPr>
          <a:lstStyle/>
          <a:p>
            <a:pPr algn="l"/>
            <a:r>
              <a:rPr sz="1100" b="1" i="0">
                <a:solidFill>
                  <a:srgbClr val="EF4444"/>
                </a:solidFill>
                <a:latin typeface="Calibri"/>
              </a:rPr>
              <a:t>PRESTIGE POSITIONING</a:t>
            </a:r>
          </a:p>
        </p:txBody>
      </p:sp>
      <p:sp>
        <p:nvSpPr>
          <p:cNvPr id="19" name="TextBox 18"/>
          <p:cNvSpPr txBox="1"/>
          <p:nvPr/>
        </p:nvSpPr>
        <p:spPr>
          <a:xfrm>
            <a:off x="4389120" y="4206240"/>
            <a:ext cx="3291840" cy="1417320"/>
          </a:xfrm>
          <a:prstGeom prst="rect">
            <a:avLst/>
          </a:prstGeom>
          <a:noFill/>
        </p:spPr>
        <p:txBody>
          <a:bodyPr wrap="square">
            <a:spAutoFit/>
          </a:bodyPr>
          <a:lstStyle/>
          <a:p>
            <a:pPr algn="l"/>
            <a:r>
              <a:rPr sz="1000" b="0" i="0">
                <a:solidFill>
                  <a:srgbClr val="F0FFE8"/>
                </a:solidFill>
                <a:latin typeface="Calibri"/>
              </a:rPr>
              <a:t>The family animation market has space for one genuinely ambitious allegorical drama per generation. Eternity Pass is built to be that film.</a:t>
            </a:r>
          </a:p>
        </p:txBody>
      </p:sp>
      <p:sp>
        <p:nvSpPr>
          <p:cNvPr id="20" name="Rectangle 19"/>
          <p:cNvSpPr/>
          <p:nvPr/>
        </p:nvSpPr>
        <p:spPr>
          <a:xfrm>
            <a:off x="8046720" y="3703320"/>
            <a:ext cx="3657600" cy="2011680"/>
          </a:xfrm>
          <a:prstGeom prst="rect">
            <a:avLst/>
          </a:prstGeom>
          <a:solidFill>
            <a:srgbClr val="162812"/>
          </a:solidFill>
          <a:ln w="19050">
            <a:solidFill>
              <a:srgbClr val="FBBF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229600" y="3813048"/>
            <a:ext cx="3291840" cy="365760"/>
          </a:xfrm>
          <a:prstGeom prst="rect">
            <a:avLst/>
          </a:prstGeom>
          <a:noFill/>
        </p:spPr>
        <p:txBody>
          <a:bodyPr wrap="square">
            <a:spAutoFit/>
          </a:bodyPr>
          <a:lstStyle/>
          <a:p>
            <a:pPr algn="l"/>
            <a:r>
              <a:rPr sz="1100" b="1" i="0">
                <a:solidFill>
                  <a:srgbClr val="FBBF24"/>
                </a:solidFill>
                <a:latin typeface="Calibri"/>
              </a:rPr>
              <a:t>FRANCHISE POTENTIAL</a:t>
            </a:r>
          </a:p>
        </p:txBody>
      </p:sp>
      <p:sp>
        <p:nvSpPr>
          <p:cNvPr id="22" name="TextBox 21"/>
          <p:cNvSpPr txBox="1"/>
          <p:nvPr/>
        </p:nvSpPr>
        <p:spPr>
          <a:xfrm>
            <a:off x="8229600" y="4206240"/>
            <a:ext cx="3291840" cy="1417320"/>
          </a:xfrm>
          <a:prstGeom prst="rect">
            <a:avLst/>
          </a:prstGeom>
          <a:noFill/>
        </p:spPr>
        <p:txBody>
          <a:bodyPr wrap="square">
            <a:spAutoFit/>
          </a:bodyPr>
          <a:lstStyle/>
          <a:p>
            <a:pPr algn="l"/>
            <a:r>
              <a:rPr sz="1000" b="0" i="0">
                <a:solidFill>
                  <a:srgbClr val="F0FFE8"/>
                </a:solidFill>
                <a:latin typeface="Calibri"/>
              </a:rPr>
              <a:t>The Valley of Unity is a ready-made setting for episodic storytelling: new challenges to peace, new generations of animal characters, ongoing governance stories.</a:t>
            </a:r>
          </a:p>
        </p:txBody>
      </p:sp>
      <p:sp>
        <p:nvSpPr>
          <p:cNvPr id="23" name="TextBox 22"/>
          <p:cNvSpPr txBox="1"/>
          <p:nvPr/>
        </p:nvSpPr>
        <p:spPr>
          <a:xfrm>
            <a:off x="457200" y="5943600"/>
            <a:ext cx="11247120" cy="411480"/>
          </a:xfrm>
          <a:prstGeom prst="rect">
            <a:avLst/>
          </a:prstGeom>
          <a:noFill/>
        </p:spPr>
        <p:txBody>
          <a:bodyPr wrap="square">
            <a:spAutoFit/>
          </a:bodyPr>
          <a:lstStyle/>
          <a:p>
            <a:pPr algn="ctr"/>
            <a:r>
              <a:rPr sz="1300" b="1" i="0">
                <a:solidFill>
                  <a:srgbClr val="4ADE80"/>
                </a:solidFill>
                <a:latin typeface="Calibri"/>
              </a:rPr>
              <a:t>Eternity Pass is the animated film that trusts its audience. We believe that trust is the rarest and most valuable thing in this market.</a:t>
            </a:r>
          </a:p>
        </p:txBody>
      </p:sp>
      <p:sp>
        <p:nvSpPr>
          <p:cNvPr id="24" name="Rectangle 23"/>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A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0" y="2926080"/>
            <a:ext cx="5760720" cy="3931920"/>
          </a:xfrm>
          <a:prstGeom prst="rect">
            <a:avLst/>
          </a:prstGeom>
          <a:solidFill>
            <a:srgbClr val="1225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57200" y="1463040"/>
            <a:ext cx="11247120" cy="1097280"/>
          </a:xfrm>
          <a:prstGeom prst="rect">
            <a:avLst/>
          </a:prstGeom>
          <a:noFill/>
        </p:spPr>
        <p:txBody>
          <a:bodyPr wrap="square">
            <a:spAutoFit/>
          </a:bodyPr>
          <a:lstStyle/>
          <a:p>
            <a:pPr algn="ctr"/>
            <a:r>
              <a:rPr sz="3600" b="1" i="0">
                <a:solidFill>
                  <a:srgbClr val="F0FFE8"/>
                </a:solidFill>
                <a:latin typeface="Calibri"/>
              </a:rPr>
              <a:t>Let's Plant Something That Lasts.</a:t>
            </a:r>
          </a:p>
        </p:txBody>
      </p:sp>
      <p:sp>
        <p:nvSpPr>
          <p:cNvPr id="5" name="TextBox 4"/>
          <p:cNvSpPr txBox="1"/>
          <p:nvPr/>
        </p:nvSpPr>
        <p:spPr>
          <a:xfrm>
            <a:off x="914400" y="2560320"/>
            <a:ext cx="10332720" cy="1097280"/>
          </a:xfrm>
          <a:prstGeom prst="rect">
            <a:avLst/>
          </a:prstGeom>
          <a:noFill/>
        </p:spPr>
        <p:txBody>
          <a:bodyPr wrap="square">
            <a:spAutoFit/>
          </a:bodyPr>
          <a:lstStyle/>
          <a:p>
            <a:pPr algn="ctr"/>
            <a:r>
              <a:rPr sz="1500" b="0" i="1">
                <a:solidFill>
                  <a:srgbClr val="7ABA7A"/>
                </a:solidFill>
                <a:latin typeface="Calibri"/>
              </a:rPr>
              <a:t>Eternity Pass is fully scripted and ready for development. We welcome the opportunity to share the complete show bible, present the full pitch, and explore what we can build together.</a:t>
            </a:r>
          </a:p>
        </p:txBody>
      </p:sp>
      <p:sp>
        <p:nvSpPr>
          <p:cNvPr id="6" name="Rectangle 5"/>
          <p:cNvSpPr/>
          <p:nvPr/>
        </p:nvSpPr>
        <p:spPr>
          <a:xfrm>
            <a:off x="2286000" y="3840480"/>
            <a:ext cx="7589520" cy="1645920"/>
          </a:xfrm>
          <a:prstGeom prst="rect">
            <a:avLst/>
          </a:prstGeom>
          <a:solidFill>
            <a:srgbClr val="162812"/>
          </a:solidFill>
          <a:ln w="19050">
            <a:solidFill>
              <a:srgbClr val="4ADE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2560320" y="4041648"/>
            <a:ext cx="7040880" cy="457200"/>
          </a:xfrm>
          <a:prstGeom prst="rect">
            <a:avLst/>
          </a:prstGeom>
          <a:noFill/>
        </p:spPr>
        <p:txBody>
          <a:bodyPr wrap="square">
            <a:spAutoFit/>
          </a:bodyPr>
          <a:lstStyle/>
          <a:p>
            <a:pPr algn="ctr"/>
            <a:r>
              <a:rPr sz="1600" b="1" i="0">
                <a:solidFill>
                  <a:srgbClr val="F0FFE8"/>
                </a:solidFill>
                <a:latin typeface="Calibri"/>
              </a:rPr>
              <a:t>✉   info@damond-distribution.org</a:t>
            </a:r>
          </a:p>
        </p:txBody>
      </p:sp>
      <p:sp>
        <p:nvSpPr>
          <p:cNvPr id="8" name="TextBox 7"/>
          <p:cNvSpPr txBox="1"/>
          <p:nvPr/>
        </p:nvSpPr>
        <p:spPr>
          <a:xfrm>
            <a:off x="2560320" y="4498848"/>
            <a:ext cx="7040880" cy="457200"/>
          </a:xfrm>
          <a:prstGeom prst="rect">
            <a:avLst/>
          </a:prstGeom>
          <a:noFill/>
        </p:spPr>
        <p:txBody>
          <a:bodyPr wrap="square">
            <a:spAutoFit/>
          </a:bodyPr>
          <a:lstStyle/>
          <a:p>
            <a:pPr algn="ctr"/>
            <a:r>
              <a:rPr sz="1600" b="1" i="0">
                <a:solidFill>
                  <a:srgbClr val="F0FFE8"/>
                </a:solidFill>
                <a:latin typeface="Calibri"/>
              </a:rPr>
              <a:t>🌐   www.damond-distribution.org</a:t>
            </a:r>
          </a:p>
        </p:txBody>
      </p:sp>
      <p:sp>
        <p:nvSpPr>
          <p:cNvPr id="9" name="Rectangle 8"/>
          <p:cNvSpPr/>
          <p:nvPr/>
        </p:nvSpPr>
        <p:spPr>
          <a:xfrm>
            <a:off x="0" y="5715000"/>
            <a:ext cx="12191695" cy="254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57200" y="5852160"/>
            <a:ext cx="11247120" cy="347472"/>
          </a:xfrm>
          <a:prstGeom prst="rect">
            <a:avLst/>
          </a:prstGeom>
          <a:noFill/>
        </p:spPr>
        <p:txBody>
          <a:bodyPr wrap="square">
            <a:spAutoFit/>
          </a:bodyPr>
          <a:lstStyle/>
          <a:p>
            <a:pPr algn="ctr"/>
            <a:r>
              <a:rPr sz="1100" b="0" i="1">
                <a:solidFill>
                  <a:srgbClr val="7ABA7A"/>
                </a:solidFill>
                <a:latin typeface="Calibri"/>
              </a:rPr>
              <a:t>Full show bible, character sheets, worldbuilding notes, and visual style direction available upon request.</a:t>
            </a:r>
          </a:p>
        </p:txBody>
      </p:sp>
      <p:sp>
        <p:nvSpPr>
          <p:cNvPr id="11" name="TextBox 10"/>
          <p:cNvSpPr txBox="1"/>
          <p:nvPr/>
        </p:nvSpPr>
        <p:spPr>
          <a:xfrm>
            <a:off x="457200" y="6309360"/>
            <a:ext cx="11247120" cy="347472"/>
          </a:xfrm>
          <a:prstGeom prst="rect">
            <a:avLst/>
          </a:prstGeom>
          <a:noFill/>
        </p:spPr>
        <p:txBody>
          <a:bodyPr wrap="square">
            <a:spAutoFit/>
          </a:bodyPr>
          <a:lstStyle/>
          <a:p>
            <a:pPr algn="ctr"/>
            <a:r>
              <a:rPr sz="1000" b="0" i="0">
                <a:solidFill>
                  <a:srgbClr val="7ABA7A"/>
                </a:solidFill>
                <a:latin typeface="Calibri"/>
              </a:rPr>
              <a:t>© Kidd Da Boss / Damond Distribution — All Rights Reserved</a:t>
            </a:r>
          </a:p>
        </p:txBody>
      </p:sp>
      <p:sp>
        <p:nvSpPr>
          <p:cNvPr id="12" name="Rectangle 11"/>
          <p:cNvSpPr/>
          <p:nvPr/>
        </p:nvSpPr>
        <p:spPr>
          <a:xfrm>
            <a:off x="0" y="6793992"/>
            <a:ext cx="12191695" cy="38100"/>
          </a:xfrm>
          <a:prstGeom prst="rect">
            <a:avLst/>
          </a:prstGeom>
          <a:solidFill>
            <a:srgbClr val="4ADE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1389</Words>
  <Application>Microsoft Office PowerPoint</Application>
  <PresentationFormat>Widescreen</PresentationFormat>
  <Paragraphs>83</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Glenn Damond</dc:creator>
  <cp:keywords/>
  <dc:description>generated using python-pptx</dc:description>
  <cp:lastModifiedBy>Glenn Damond</cp:lastModifiedBy>
  <cp:revision>1</cp:revision>
  <dcterms:created xsi:type="dcterms:W3CDTF">2013-01-27T09:14:16Z</dcterms:created>
  <dcterms:modified xsi:type="dcterms:W3CDTF">2026-06-18T01:20:53Z</dcterms:modified>
  <cp:category/>
</cp:coreProperties>
</file>