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3" d="100"/>
          <a:sy n="83" d="100"/>
        </p:scale>
        <p:origin x="828"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657600" y="274320"/>
            <a:ext cx="4846320" cy="6309360"/>
          </a:xfrm>
          <a:prstGeom prst="rect">
            <a:avLst/>
          </a:prstGeom>
          <a:solidFill>
            <a:srgbClr val="081C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5623560" y="2560320"/>
            <a:ext cx="914400" cy="9144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457200" y="914400"/>
            <a:ext cx="11247120" cy="2011680"/>
          </a:xfrm>
          <a:prstGeom prst="rect">
            <a:avLst/>
          </a:prstGeom>
          <a:noFill/>
        </p:spPr>
        <p:txBody>
          <a:bodyPr wrap="square">
            <a:spAutoFit/>
          </a:bodyPr>
          <a:lstStyle/>
          <a:p>
            <a:pPr algn="ctr"/>
            <a:r>
              <a:rPr sz="8800" b="1" i="0">
                <a:solidFill>
                  <a:srgbClr val="F0FAFF"/>
                </a:solidFill>
                <a:latin typeface="Calibri"/>
              </a:rPr>
              <a:t>BUTTERBALL</a:t>
            </a:r>
          </a:p>
        </p:txBody>
      </p:sp>
      <p:sp>
        <p:nvSpPr>
          <p:cNvPr id="6" name="TextBox 5"/>
          <p:cNvSpPr txBox="1"/>
          <p:nvPr/>
        </p:nvSpPr>
        <p:spPr>
          <a:xfrm>
            <a:off x="457200" y="3017520"/>
            <a:ext cx="11247120" cy="548640"/>
          </a:xfrm>
          <a:prstGeom prst="rect">
            <a:avLst/>
          </a:prstGeom>
          <a:noFill/>
        </p:spPr>
        <p:txBody>
          <a:bodyPr wrap="square">
            <a:spAutoFit/>
          </a:bodyPr>
          <a:lstStyle/>
          <a:p>
            <a:pPr algn="ctr"/>
            <a:r>
              <a:rPr sz="2200" b="0" i="1">
                <a:solidFill>
                  <a:srgbClr val="7AB8D4"/>
                </a:solidFill>
                <a:latin typeface="Calibri"/>
              </a:rPr>
              <a:t>An Original Animated Fantasy Feature</a:t>
            </a:r>
          </a:p>
        </p:txBody>
      </p:sp>
      <p:sp>
        <p:nvSpPr>
          <p:cNvPr id="7" name="Rectangle 6"/>
          <p:cNvSpPr/>
          <p:nvPr/>
        </p:nvSpPr>
        <p:spPr>
          <a:xfrm>
            <a:off x="0" y="3657600"/>
            <a:ext cx="12191695" cy="254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457200" y="3794760"/>
            <a:ext cx="11247120" cy="640080"/>
          </a:xfrm>
          <a:prstGeom prst="rect">
            <a:avLst/>
          </a:prstGeom>
          <a:noFill/>
        </p:spPr>
        <p:txBody>
          <a:bodyPr wrap="square">
            <a:spAutoFit/>
          </a:bodyPr>
          <a:lstStyle/>
          <a:p>
            <a:pPr algn="ctr"/>
            <a:r>
              <a:rPr sz="1800" b="0" i="0">
                <a:solidFill>
                  <a:srgbClr val="F0FAFF"/>
                </a:solidFill>
                <a:latin typeface="Calibri"/>
              </a:rPr>
              <a:t>Three realms. One prophecy. A boy who must become a hero before the darkness consumes everything.</a:t>
            </a:r>
          </a:p>
        </p:txBody>
      </p:sp>
      <p:sp>
        <p:nvSpPr>
          <p:cNvPr id="9" name="TextBox 8"/>
          <p:cNvSpPr txBox="1"/>
          <p:nvPr/>
        </p:nvSpPr>
        <p:spPr>
          <a:xfrm>
            <a:off x="457200" y="6263640"/>
            <a:ext cx="3657600" cy="411480"/>
          </a:xfrm>
          <a:prstGeom prst="rect">
            <a:avLst/>
          </a:prstGeom>
          <a:noFill/>
        </p:spPr>
        <p:txBody>
          <a:bodyPr wrap="square">
            <a:spAutoFit/>
          </a:bodyPr>
          <a:lstStyle/>
          <a:p>
            <a:pPr algn="l"/>
            <a:r>
              <a:rPr sz="1100" b="0" i="0">
                <a:solidFill>
                  <a:srgbClr val="7AB8D4"/>
                </a:solidFill>
                <a:latin typeface="Calibri"/>
              </a:rPr>
              <a:t>A Kidd Da Boss Production</a:t>
            </a:r>
          </a:p>
        </p:txBody>
      </p:sp>
      <p:sp>
        <p:nvSpPr>
          <p:cNvPr id="10" name="TextBox 9"/>
          <p:cNvSpPr txBox="1"/>
          <p:nvPr/>
        </p:nvSpPr>
        <p:spPr>
          <a:xfrm>
            <a:off x="8503920" y="6263640"/>
            <a:ext cx="3200400" cy="411480"/>
          </a:xfrm>
          <a:prstGeom prst="rect">
            <a:avLst/>
          </a:prstGeom>
          <a:noFill/>
        </p:spPr>
        <p:txBody>
          <a:bodyPr wrap="square">
            <a:spAutoFit/>
          </a:bodyPr>
          <a:lstStyle/>
          <a:p>
            <a:pPr algn="r"/>
            <a:r>
              <a:rPr sz="1100" b="0" i="0">
                <a:solidFill>
                  <a:srgbClr val="7AB8D4"/>
                </a:solidFill>
                <a:latin typeface="Calibri"/>
              </a:rPr>
              <a:t>Damond Distribution</a:t>
            </a:r>
          </a:p>
        </p:txBody>
      </p:sp>
      <p:sp>
        <p:nvSpPr>
          <p:cNvPr id="11" name="Rectangle 10"/>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3200400" y="2926080"/>
            <a:ext cx="5760720" cy="3931920"/>
          </a:xfrm>
          <a:prstGeom prst="rect">
            <a:avLst/>
          </a:prstGeom>
          <a:solidFill>
            <a:srgbClr val="081C3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457200" y="1463040"/>
            <a:ext cx="11247120" cy="1097280"/>
          </a:xfrm>
          <a:prstGeom prst="rect">
            <a:avLst/>
          </a:prstGeom>
          <a:noFill/>
        </p:spPr>
        <p:txBody>
          <a:bodyPr wrap="square">
            <a:spAutoFit/>
          </a:bodyPr>
          <a:lstStyle/>
          <a:p>
            <a:pPr algn="ctr"/>
            <a:r>
              <a:rPr sz="3600" b="1" i="0">
                <a:solidFill>
                  <a:srgbClr val="F0FAFF"/>
                </a:solidFill>
                <a:latin typeface="Calibri"/>
              </a:rPr>
              <a:t>Let's Build Something Epic.</a:t>
            </a:r>
          </a:p>
        </p:txBody>
      </p:sp>
      <p:sp>
        <p:nvSpPr>
          <p:cNvPr id="5" name="TextBox 4"/>
          <p:cNvSpPr txBox="1"/>
          <p:nvPr/>
        </p:nvSpPr>
        <p:spPr>
          <a:xfrm>
            <a:off x="914400" y="2560320"/>
            <a:ext cx="10332720" cy="1097280"/>
          </a:xfrm>
          <a:prstGeom prst="rect">
            <a:avLst/>
          </a:prstGeom>
          <a:noFill/>
        </p:spPr>
        <p:txBody>
          <a:bodyPr wrap="square">
            <a:spAutoFit/>
          </a:bodyPr>
          <a:lstStyle/>
          <a:p>
            <a:pPr algn="ctr"/>
            <a:r>
              <a:rPr sz="1500" b="0" i="1">
                <a:solidFill>
                  <a:srgbClr val="7AB8D4"/>
                </a:solidFill>
                <a:latin typeface="Calibri"/>
              </a:rPr>
              <a:t>Butterball is fully scripted and ready for development. We welcome the opportunity to share the complete show bible, present the full pitch, and discuss what we can build across the three realms — together.</a:t>
            </a:r>
          </a:p>
        </p:txBody>
      </p:sp>
      <p:sp>
        <p:nvSpPr>
          <p:cNvPr id="6" name="Rectangle 5"/>
          <p:cNvSpPr/>
          <p:nvPr/>
        </p:nvSpPr>
        <p:spPr>
          <a:xfrm>
            <a:off x="2286000" y="3840480"/>
            <a:ext cx="7589520" cy="164592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2560320" y="4041648"/>
            <a:ext cx="7040880" cy="457200"/>
          </a:xfrm>
          <a:prstGeom prst="rect">
            <a:avLst/>
          </a:prstGeom>
          <a:noFill/>
        </p:spPr>
        <p:txBody>
          <a:bodyPr wrap="square">
            <a:spAutoFit/>
          </a:bodyPr>
          <a:lstStyle/>
          <a:p>
            <a:pPr algn="ctr"/>
            <a:r>
              <a:rPr sz="1600" b="1" i="0">
                <a:solidFill>
                  <a:srgbClr val="F0FAFF"/>
                </a:solidFill>
                <a:latin typeface="Calibri"/>
              </a:rPr>
              <a:t>✉   info@damond-distribution.org</a:t>
            </a:r>
          </a:p>
        </p:txBody>
      </p:sp>
      <p:sp>
        <p:nvSpPr>
          <p:cNvPr id="8" name="TextBox 7"/>
          <p:cNvSpPr txBox="1"/>
          <p:nvPr/>
        </p:nvSpPr>
        <p:spPr>
          <a:xfrm>
            <a:off x="2560320" y="4498848"/>
            <a:ext cx="7040880" cy="457200"/>
          </a:xfrm>
          <a:prstGeom prst="rect">
            <a:avLst/>
          </a:prstGeom>
          <a:noFill/>
        </p:spPr>
        <p:txBody>
          <a:bodyPr wrap="square">
            <a:spAutoFit/>
          </a:bodyPr>
          <a:lstStyle/>
          <a:p>
            <a:pPr algn="ctr"/>
            <a:r>
              <a:rPr sz="1600" b="1" i="0">
                <a:solidFill>
                  <a:srgbClr val="F0FAFF"/>
                </a:solidFill>
                <a:latin typeface="Calibri"/>
              </a:rPr>
              <a:t>🌐   www.damond-distribution.org</a:t>
            </a:r>
          </a:p>
        </p:txBody>
      </p:sp>
      <p:sp>
        <p:nvSpPr>
          <p:cNvPr id="9" name="Rectangle 8"/>
          <p:cNvSpPr/>
          <p:nvPr/>
        </p:nvSpPr>
        <p:spPr>
          <a:xfrm>
            <a:off x="0" y="5715000"/>
            <a:ext cx="12191695" cy="254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57200" y="5852160"/>
            <a:ext cx="11247120" cy="347472"/>
          </a:xfrm>
          <a:prstGeom prst="rect">
            <a:avLst/>
          </a:prstGeom>
          <a:noFill/>
        </p:spPr>
        <p:txBody>
          <a:bodyPr wrap="square">
            <a:spAutoFit/>
          </a:bodyPr>
          <a:lstStyle/>
          <a:p>
            <a:pPr algn="ctr"/>
            <a:r>
              <a:rPr sz="1100" b="0" i="1">
                <a:solidFill>
                  <a:srgbClr val="7AB8D4"/>
                </a:solidFill>
                <a:latin typeface="Calibri"/>
              </a:rPr>
              <a:t>Full show bible, character sheets, worldbuilding notes, and visual style direction available upon request.</a:t>
            </a:r>
          </a:p>
        </p:txBody>
      </p:sp>
      <p:sp>
        <p:nvSpPr>
          <p:cNvPr id="11" name="TextBox 10"/>
          <p:cNvSpPr txBox="1"/>
          <p:nvPr/>
        </p:nvSpPr>
        <p:spPr>
          <a:xfrm>
            <a:off x="457200" y="6309360"/>
            <a:ext cx="11247120" cy="347472"/>
          </a:xfrm>
          <a:prstGeom prst="rect">
            <a:avLst/>
          </a:prstGeom>
          <a:noFill/>
        </p:spPr>
        <p:txBody>
          <a:bodyPr wrap="square">
            <a:spAutoFit/>
          </a:bodyPr>
          <a:lstStyle/>
          <a:p>
            <a:pPr algn="ctr"/>
            <a:r>
              <a:rPr sz="1000" b="0" i="0">
                <a:solidFill>
                  <a:srgbClr val="7AB8D4"/>
                </a:solidFill>
                <a:latin typeface="Calibri"/>
              </a:rPr>
              <a:t>© Kidd Da Boss / Damond Distribution — All Rights Reserved</a:t>
            </a:r>
          </a:p>
        </p:txBody>
      </p:sp>
      <p:sp>
        <p:nvSpPr>
          <p:cNvPr id="12" name="Rectangle 11"/>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2743200" y="457200"/>
            <a:ext cx="6675120" cy="411480"/>
          </a:xfrm>
          <a:prstGeom prst="rect">
            <a:avLst/>
          </a:prstGeom>
          <a:noFill/>
        </p:spPr>
        <p:txBody>
          <a:bodyPr wrap="square">
            <a:spAutoFit/>
          </a:bodyPr>
          <a:lstStyle/>
          <a:p>
            <a:pPr algn="ctr"/>
            <a:r>
              <a:rPr sz="1000" b="1" i="0">
                <a:solidFill>
                  <a:srgbClr val="06B6D4"/>
                </a:solidFill>
                <a:latin typeface="Calibri"/>
              </a:rPr>
              <a:t>THE LOGLINE</a:t>
            </a:r>
          </a:p>
        </p:txBody>
      </p:sp>
      <p:sp>
        <p:nvSpPr>
          <p:cNvPr id="4" name="Rectangle 3"/>
          <p:cNvSpPr/>
          <p:nvPr/>
        </p:nvSpPr>
        <p:spPr>
          <a:xfrm>
            <a:off x="0" y="914400"/>
            <a:ext cx="12191695" cy="254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097280"/>
            <a:ext cx="10698480" cy="3474720"/>
          </a:xfrm>
          <a:prstGeom prst="rect">
            <a:avLst/>
          </a:prstGeom>
          <a:noFill/>
        </p:spPr>
        <p:txBody>
          <a:bodyPr wrap="square">
            <a:spAutoFit/>
          </a:bodyPr>
          <a:lstStyle/>
          <a:p>
            <a:pPr algn="ctr"/>
            <a:r>
              <a:rPr sz="2200" b="0" i="1">
                <a:solidFill>
                  <a:srgbClr val="F0FAFF"/>
                </a:solidFill>
                <a:latin typeface="Calibri"/>
              </a:rPr>
              <a:t>"When prophecy names a carefree wind-wielding teenager as the last hope against an ancient shadow sorcerer, he must unite elemental warriors — a water mage hiding a dangerous secret, an earth guardian discovering her true power, and a spirit destined to sacrifice everything — and collect three sacred stones before the darkness consumes all three realms."</a:t>
            </a:r>
          </a:p>
        </p:txBody>
      </p:sp>
      <p:sp>
        <p:nvSpPr>
          <p:cNvPr id="6" name="Rectangle 5"/>
          <p:cNvSpPr/>
          <p:nvPr/>
        </p:nvSpPr>
        <p:spPr>
          <a:xfrm>
            <a:off x="0" y="4663440"/>
            <a:ext cx="12191695" cy="254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731520" y="4846320"/>
            <a:ext cx="3383280" cy="54864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22960" y="4892040"/>
            <a:ext cx="3200400" cy="457200"/>
          </a:xfrm>
          <a:prstGeom prst="rect">
            <a:avLst/>
          </a:prstGeom>
          <a:noFill/>
        </p:spPr>
        <p:txBody>
          <a:bodyPr wrap="square">
            <a:spAutoFit/>
          </a:bodyPr>
          <a:lstStyle/>
          <a:p>
            <a:pPr algn="ctr"/>
            <a:r>
              <a:rPr sz="1200" b="1" i="0">
                <a:solidFill>
                  <a:srgbClr val="06B6D4"/>
                </a:solidFill>
                <a:latin typeface="Calibri"/>
              </a:rPr>
              <a:t>SKY REALM</a:t>
            </a:r>
          </a:p>
        </p:txBody>
      </p:sp>
      <p:sp>
        <p:nvSpPr>
          <p:cNvPr id="9" name="Rectangle 8"/>
          <p:cNvSpPr/>
          <p:nvPr/>
        </p:nvSpPr>
        <p:spPr>
          <a:xfrm>
            <a:off x="4297680" y="4846320"/>
            <a:ext cx="3383280" cy="548640"/>
          </a:xfrm>
          <a:prstGeom prst="rect">
            <a:avLst/>
          </a:prstGeom>
          <a:solidFill>
            <a:srgbClr val="0A2040"/>
          </a:solidFill>
          <a:ln w="19050">
            <a:solidFill>
              <a:srgbClr val="22C5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389120" y="4892040"/>
            <a:ext cx="3200400" cy="457200"/>
          </a:xfrm>
          <a:prstGeom prst="rect">
            <a:avLst/>
          </a:prstGeom>
          <a:noFill/>
        </p:spPr>
        <p:txBody>
          <a:bodyPr wrap="square">
            <a:spAutoFit/>
          </a:bodyPr>
          <a:lstStyle/>
          <a:p>
            <a:pPr algn="ctr"/>
            <a:r>
              <a:rPr sz="1200" b="1" i="0">
                <a:solidFill>
                  <a:srgbClr val="22C55E"/>
                </a:solidFill>
                <a:latin typeface="Calibri"/>
              </a:rPr>
              <a:t>LAND REALM</a:t>
            </a:r>
          </a:p>
        </p:txBody>
      </p:sp>
      <p:sp>
        <p:nvSpPr>
          <p:cNvPr id="11" name="Rectangle 10"/>
          <p:cNvSpPr/>
          <p:nvPr/>
        </p:nvSpPr>
        <p:spPr>
          <a:xfrm>
            <a:off x="7863840" y="4846320"/>
            <a:ext cx="3383280" cy="548640"/>
          </a:xfrm>
          <a:prstGeom prst="rect">
            <a:avLst/>
          </a:prstGeom>
          <a:solidFill>
            <a:srgbClr val="0A2040"/>
          </a:solidFill>
          <a:ln w="19050">
            <a:solidFill>
              <a:srgbClr val="38BDF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955280" y="4892040"/>
            <a:ext cx="3200400" cy="457200"/>
          </a:xfrm>
          <a:prstGeom prst="rect">
            <a:avLst/>
          </a:prstGeom>
          <a:noFill/>
        </p:spPr>
        <p:txBody>
          <a:bodyPr wrap="square">
            <a:spAutoFit/>
          </a:bodyPr>
          <a:lstStyle/>
          <a:p>
            <a:pPr algn="ctr"/>
            <a:r>
              <a:rPr sz="1200" b="1" i="0">
                <a:solidFill>
                  <a:srgbClr val="38BDF8"/>
                </a:solidFill>
                <a:latin typeface="Calibri"/>
              </a:rPr>
              <a:t>OCEAN REALM</a:t>
            </a:r>
          </a:p>
        </p:txBody>
      </p:sp>
      <p:sp>
        <p:nvSpPr>
          <p:cNvPr id="13" name="TextBox 12"/>
          <p:cNvSpPr txBox="1"/>
          <p:nvPr/>
        </p:nvSpPr>
        <p:spPr>
          <a:xfrm>
            <a:off x="457200" y="5577840"/>
            <a:ext cx="11247120" cy="457200"/>
          </a:xfrm>
          <a:prstGeom prst="rect">
            <a:avLst/>
          </a:prstGeom>
          <a:noFill/>
        </p:spPr>
        <p:txBody>
          <a:bodyPr wrap="square">
            <a:spAutoFit/>
          </a:bodyPr>
          <a:lstStyle/>
          <a:p>
            <a:pPr algn="ctr"/>
            <a:r>
              <a:rPr sz="1300" b="0" i="1">
                <a:solidFill>
                  <a:srgbClr val="06B6D4"/>
                </a:solidFill>
                <a:latin typeface="Calibri"/>
              </a:rPr>
              <a:t>Avatar: The Last Airbender meets Princess Mononoke</a:t>
            </a:r>
          </a:p>
        </p:txBody>
      </p:sp>
      <p:sp>
        <p:nvSpPr>
          <p:cNvPr id="14" name="Rectangle 13"/>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AFF"/>
                </a:solidFill>
                <a:latin typeface="Calibri"/>
              </a:rPr>
              <a:t>The World — Three Realms</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8D4"/>
                </a:solidFill>
                <a:latin typeface="Calibri"/>
              </a:rPr>
              <a:t>One floating island. Three worlds. An ancient darkness bleeding through the cracks.</a:t>
            </a:r>
          </a:p>
        </p:txBody>
      </p:sp>
      <p:sp>
        <p:nvSpPr>
          <p:cNvPr id="5" name="Rectangle 4"/>
          <p:cNvSpPr/>
          <p:nvPr/>
        </p:nvSpPr>
        <p:spPr>
          <a:xfrm>
            <a:off x="365760" y="1371600"/>
            <a:ext cx="5486400" cy="228600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481328"/>
            <a:ext cx="5120640" cy="365760"/>
          </a:xfrm>
          <a:prstGeom prst="rect">
            <a:avLst/>
          </a:prstGeom>
          <a:noFill/>
        </p:spPr>
        <p:txBody>
          <a:bodyPr wrap="square">
            <a:spAutoFit/>
          </a:bodyPr>
          <a:lstStyle/>
          <a:p>
            <a:pPr algn="l"/>
            <a:r>
              <a:rPr sz="1200" b="1" i="0">
                <a:solidFill>
                  <a:srgbClr val="06B6D4"/>
                </a:solidFill>
                <a:latin typeface="Calibri"/>
              </a:rPr>
              <a:t>SKYHAVEN — BUTTERBALL'S HOME</a:t>
            </a:r>
          </a:p>
        </p:txBody>
      </p:sp>
      <p:sp>
        <p:nvSpPr>
          <p:cNvPr id="7" name="TextBox 6"/>
          <p:cNvSpPr txBox="1"/>
          <p:nvPr/>
        </p:nvSpPr>
        <p:spPr>
          <a:xfrm>
            <a:off x="548640" y="1874520"/>
            <a:ext cx="5120640" cy="1645920"/>
          </a:xfrm>
          <a:prstGeom prst="rect">
            <a:avLst/>
          </a:prstGeom>
          <a:noFill/>
        </p:spPr>
        <p:txBody>
          <a:bodyPr wrap="square">
            <a:spAutoFit/>
          </a:bodyPr>
          <a:lstStyle/>
          <a:p>
            <a:pPr algn="l"/>
            <a:r>
              <a:rPr sz="1100" b="0" i="0">
                <a:solidFill>
                  <a:srgbClr val="F0FAFF"/>
                </a:solidFill>
                <a:latin typeface="Calibri"/>
              </a:rPr>
              <a:t>A vibrant floating island of giant seashells and coral buildings rising from lush vegetation above shimmering turquoise waters. Carefree and sun-drenched — and completely unprepared for what is coming.</a:t>
            </a:r>
          </a:p>
        </p:txBody>
      </p:sp>
      <p:sp>
        <p:nvSpPr>
          <p:cNvPr id="8" name="Rectangle 7"/>
          <p:cNvSpPr/>
          <p:nvPr/>
        </p:nvSpPr>
        <p:spPr>
          <a:xfrm>
            <a:off x="6217920" y="1371600"/>
            <a:ext cx="5486400" cy="2286000"/>
          </a:xfrm>
          <a:prstGeom prst="rect">
            <a:avLst/>
          </a:prstGeom>
          <a:solidFill>
            <a:srgbClr val="0A2040"/>
          </a:solidFill>
          <a:ln w="19050">
            <a:solidFill>
              <a:srgbClr val="22C5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400800" y="1481328"/>
            <a:ext cx="5120640" cy="365760"/>
          </a:xfrm>
          <a:prstGeom prst="rect">
            <a:avLst/>
          </a:prstGeom>
          <a:noFill/>
        </p:spPr>
        <p:txBody>
          <a:bodyPr wrap="square">
            <a:spAutoFit/>
          </a:bodyPr>
          <a:lstStyle/>
          <a:p>
            <a:pPr algn="l"/>
            <a:r>
              <a:rPr sz="1200" b="1" i="0">
                <a:solidFill>
                  <a:srgbClr val="22C55E"/>
                </a:solidFill>
                <a:latin typeface="Calibri"/>
              </a:rPr>
              <a:t>LAND REALM</a:t>
            </a:r>
          </a:p>
        </p:txBody>
      </p:sp>
      <p:sp>
        <p:nvSpPr>
          <p:cNvPr id="10" name="TextBox 9"/>
          <p:cNvSpPr txBox="1"/>
          <p:nvPr/>
        </p:nvSpPr>
        <p:spPr>
          <a:xfrm>
            <a:off x="6400800" y="1874520"/>
            <a:ext cx="5120640" cy="1645920"/>
          </a:xfrm>
          <a:prstGeom prst="rect">
            <a:avLst/>
          </a:prstGeom>
          <a:noFill/>
        </p:spPr>
        <p:txBody>
          <a:bodyPr wrap="square">
            <a:spAutoFit/>
          </a:bodyPr>
          <a:lstStyle/>
          <a:p>
            <a:pPr algn="l"/>
            <a:r>
              <a:rPr sz="1100" b="0" i="0">
                <a:solidFill>
                  <a:srgbClr val="F0FAFF"/>
                </a:solidFill>
                <a:latin typeface="Calibri"/>
              </a:rPr>
              <a:t>Dense forests, ancient mountains, hidden villages, and the Whispering Mountains where earth magic runs deepest. Home to Terra's people and the second sacred stone.</a:t>
            </a:r>
          </a:p>
        </p:txBody>
      </p:sp>
      <p:sp>
        <p:nvSpPr>
          <p:cNvPr id="11" name="Rectangle 10"/>
          <p:cNvSpPr/>
          <p:nvPr/>
        </p:nvSpPr>
        <p:spPr>
          <a:xfrm>
            <a:off x="365760" y="3931920"/>
            <a:ext cx="5486400" cy="2286000"/>
          </a:xfrm>
          <a:prstGeom prst="rect">
            <a:avLst/>
          </a:prstGeom>
          <a:solidFill>
            <a:srgbClr val="0A2040"/>
          </a:solidFill>
          <a:ln w="19050">
            <a:solidFill>
              <a:srgbClr val="38BDF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548640" y="4041648"/>
            <a:ext cx="5120640" cy="365760"/>
          </a:xfrm>
          <a:prstGeom prst="rect">
            <a:avLst/>
          </a:prstGeom>
          <a:noFill/>
        </p:spPr>
        <p:txBody>
          <a:bodyPr wrap="square">
            <a:spAutoFit/>
          </a:bodyPr>
          <a:lstStyle/>
          <a:p>
            <a:pPr algn="l"/>
            <a:r>
              <a:rPr sz="1200" b="1" i="0">
                <a:solidFill>
                  <a:srgbClr val="38BDF8"/>
                </a:solidFill>
                <a:latin typeface="Calibri"/>
              </a:rPr>
              <a:t>OCEAN REALM</a:t>
            </a:r>
          </a:p>
        </p:txBody>
      </p:sp>
      <p:sp>
        <p:nvSpPr>
          <p:cNvPr id="13" name="TextBox 12"/>
          <p:cNvSpPr txBox="1"/>
          <p:nvPr/>
        </p:nvSpPr>
        <p:spPr>
          <a:xfrm>
            <a:off x="548640" y="4434840"/>
            <a:ext cx="5120640" cy="1645920"/>
          </a:xfrm>
          <a:prstGeom prst="rect">
            <a:avLst/>
          </a:prstGeom>
          <a:noFill/>
        </p:spPr>
        <p:txBody>
          <a:bodyPr wrap="square">
            <a:spAutoFit/>
          </a:bodyPr>
          <a:lstStyle/>
          <a:p>
            <a:pPr algn="l"/>
            <a:r>
              <a:rPr sz="1100" b="0" i="0">
                <a:solidFill>
                  <a:srgbClr val="F0FAFF"/>
                </a:solidFill>
                <a:latin typeface="Calibri"/>
              </a:rPr>
              <a:t>Submerged canyons, kelp forests, glowing coral reefs, and the Serpent's Trench where the final stone lies guarded. Bioluminescent and otherworldly.</a:t>
            </a:r>
          </a:p>
        </p:txBody>
      </p:sp>
      <p:sp>
        <p:nvSpPr>
          <p:cNvPr id="14" name="Rectangle 13"/>
          <p:cNvSpPr/>
          <p:nvPr/>
        </p:nvSpPr>
        <p:spPr>
          <a:xfrm>
            <a:off x="6217920" y="3931920"/>
            <a:ext cx="5486400" cy="2286000"/>
          </a:xfrm>
          <a:prstGeom prst="rect">
            <a:avLst/>
          </a:prstGeom>
          <a:solidFill>
            <a:srgbClr val="0A2040"/>
          </a:solidFill>
          <a:ln w="19050">
            <a:solidFill>
              <a:srgbClr val="7C3A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400800" y="4041648"/>
            <a:ext cx="5120640" cy="365760"/>
          </a:xfrm>
          <a:prstGeom prst="rect">
            <a:avLst/>
          </a:prstGeom>
          <a:noFill/>
        </p:spPr>
        <p:txBody>
          <a:bodyPr wrap="square">
            <a:spAutoFit/>
          </a:bodyPr>
          <a:lstStyle/>
          <a:p>
            <a:pPr algn="l"/>
            <a:r>
              <a:rPr sz="1200" b="1" i="0">
                <a:solidFill>
                  <a:srgbClr val="7C3AED"/>
                </a:solidFill>
                <a:latin typeface="Calibri"/>
              </a:rPr>
              <a:t>THE RIFT</a:t>
            </a:r>
          </a:p>
        </p:txBody>
      </p:sp>
      <p:sp>
        <p:nvSpPr>
          <p:cNvPr id="16" name="TextBox 15"/>
          <p:cNvSpPr txBox="1"/>
          <p:nvPr/>
        </p:nvSpPr>
        <p:spPr>
          <a:xfrm>
            <a:off x="6400800" y="4434840"/>
            <a:ext cx="5120640" cy="1645920"/>
          </a:xfrm>
          <a:prstGeom prst="rect">
            <a:avLst/>
          </a:prstGeom>
          <a:noFill/>
        </p:spPr>
        <p:txBody>
          <a:bodyPr wrap="square">
            <a:spAutoFit/>
          </a:bodyPr>
          <a:lstStyle/>
          <a:p>
            <a:pPr algn="l"/>
            <a:r>
              <a:rPr sz="1100" b="0" i="0">
                <a:solidFill>
                  <a:srgbClr val="F0FAFF"/>
                </a:solidFill>
                <a:latin typeface="Calibri"/>
              </a:rPr>
              <a:t>A dimensional tear through which Malkor bleeds back into existence, corrupting creatures and draining life from all three realms. The source of everything.</a:t>
            </a:r>
          </a:p>
        </p:txBody>
      </p:sp>
      <p:sp>
        <p:nvSpPr>
          <p:cNvPr id="17" name="Rectangle 16"/>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AFF"/>
                </a:solidFill>
                <a:latin typeface="Calibri"/>
              </a:rPr>
              <a:t>Meet the Hero — Butterball</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8D4"/>
                </a:solidFill>
                <a:latin typeface="Calibri"/>
              </a:rPr>
              <a:t>Carefree boy. Unlikely prophet. Hard-won leader.</a:t>
            </a:r>
          </a:p>
        </p:txBody>
      </p:sp>
      <p:sp>
        <p:nvSpPr>
          <p:cNvPr id="5" name="Rectangle 4"/>
          <p:cNvSpPr/>
          <p:nvPr/>
        </p:nvSpPr>
        <p:spPr>
          <a:xfrm>
            <a:off x="365760" y="1371600"/>
            <a:ext cx="11430000" cy="64008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463040"/>
            <a:ext cx="11064240" cy="457200"/>
          </a:xfrm>
          <a:prstGeom prst="rect">
            <a:avLst/>
          </a:prstGeom>
          <a:noFill/>
        </p:spPr>
        <p:txBody>
          <a:bodyPr wrap="square">
            <a:spAutoFit/>
          </a:bodyPr>
          <a:lstStyle/>
          <a:p>
            <a:pPr algn="l"/>
            <a:r>
              <a:rPr sz="1600" b="1" i="0">
                <a:solidFill>
                  <a:srgbClr val="06B6D4"/>
                </a:solidFill>
                <a:latin typeface="Calibri"/>
              </a:rPr>
              <a:t>BUTTERBALL  |  Age 16  |  Wind Elemental  |  Native of Skyhaven</a:t>
            </a:r>
          </a:p>
        </p:txBody>
      </p:sp>
      <p:sp>
        <p:nvSpPr>
          <p:cNvPr id="7" name="Rectangle 6"/>
          <p:cNvSpPr/>
          <p:nvPr/>
        </p:nvSpPr>
        <p:spPr>
          <a:xfrm>
            <a:off x="365760" y="2148840"/>
            <a:ext cx="5486400" cy="192024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548640" y="2258568"/>
            <a:ext cx="5120640" cy="365760"/>
          </a:xfrm>
          <a:prstGeom prst="rect">
            <a:avLst/>
          </a:prstGeom>
          <a:noFill/>
        </p:spPr>
        <p:txBody>
          <a:bodyPr wrap="square">
            <a:spAutoFit/>
          </a:bodyPr>
          <a:lstStyle/>
          <a:p>
            <a:pPr algn="l"/>
            <a:r>
              <a:rPr sz="1200" b="1" i="0">
                <a:solidFill>
                  <a:srgbClr val="06B6D4"/>
                </a:solidFill>
                <a:latin typeface="Calibri"/>
              </a:rPr>
              <a:t>⚡  THE POWER</a:t>
            </a:r>
          </a:p>
        </p:txBody>
      </p:sp>
      <p:sp>
        <p:nvSpPr>
          <p:cNvPr id="9" name="TextBox 8"/>
          <p:cNvSpPr txBox="1"/>
          <p:nvPr/>
        </p:nvSpPr>
        <p:spPr>
          <a:xfrm>
            <a:off x="548640" y="2651760"/>
            <a:ext cx="5120640" cy="1325880"/>
          </a:xfrm>
          <a:prstGeom prst="rect">
            <a:avLst/>
          </a:prstGeom>
          <a:noFill/>
        </p:spPr>
        <p:txBody>
          <a:bodyPr wrap="square">
            <a:spAutoFit/>
          </a:bodyPr>
          <a:lstStyle/>
          <a:p>
            <a:pPr algn="l"/>
            <a:r>
              <a:rPr sz="1100" b="0" i="0">
                <a:solidFill>
                  <a:srgbClr val="F0FAFF"/>
                </a:solidFill>
                <a:latin typeface="Calibri"/>
              </a:rPr>
              <a:t>Commands the wind with natural ease. Can summon gusts, ride waves, create whirlwinds. His eyes shift deep purple when channeling full elemental power. Carries a glowing staff.</a:t>
            </a:r>
          </a:p>
        </p:txBody>
      </p:sp>
      <p:sp>
        <p:nvSpPr>
          <p:cNvPr id="10" name="Rectangle 9"/>
          <p:cNvSpPr/>
          <p:nvPr/>
        </p:nvSpPr>
        <p:spPr>
          <a:xfrm>
            <a:off x="6217920" y="2148840"/>
            <a:ext cx="5486400" cy="192024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400800" y="2258568"/>
            <a:ext cx="5120640" cy="365760"/>
          </a:xfrm>
          <a:prstGeom prst="rect">
            <a:avLst/>
          </a:prstGeom>
          <a:noFill/>
        </p:spPr>
        <p:txBody>
          <a:bodyPr wrap="square">
            <a:spAutoFit/>
          </a:bodyPr>
          <a:lstStyle/>
          <a:p>
            <a:pPr algn="l"/>
            <a:r>
              <a:rPr sz="1200" b="1" i="0">
                <a:solidFill>
                  <a:srgbClr val="06B6D4"/>
                </a:solidFill>
                <a:latin typeface="Calibri"/>
              </a:rPr>
              <a:t>😄  THE PERSONALITY</a:t>
            </a:r>
          </a:p>
        </p:txBody>
      </p:sp>
      <p:sp>
        <p:nvSpPr>
          <p:cNvPr id="12" name="TextBox 11"/>
          <p:cNvSpPr txBox="1"/>
          <p:nvPr/>
        </p:nvSpPr>
        <p:spPr>
          <a:xfrm>
            <a:off x="6400800" y="2651760"/>
            <a:ext cx="5120640" cy="1325880"/>
          </a:xfrm>
          <a:prstGeom prst="rect">
            <a:avLst/>
          </a:prstGeom>
          <a:noFill/>
        </p:spPr>
        <p:txBody>
          <a:bodyPr wrap="square">
            <a:spAutoFit/>
          </a:bodyPr>
          <a:lstStyle/>
          <a:p>
            <a:pPr algn="l"/>
            <a:r>
              <a:rPr sz="1100" b="0" i="0">
                <a:solidFill>
                  <a:srgbClr val="F0FAFF"/>
                </a:solidFill>
                <a:latin typeface="Calibri"/>
              </a:rPr>
              <a:t>Mischievous, cocky, and carefree at the story's opening. The weight of prophecy doesn't change who he is — it reveals who he was always meant to become.</a:t>
            </a:r>
          </a:p>
        </p:txBody>
      </p:sp>
      <p:sp>
        <p:nvSpPr>
          <p:cNvPr id="13" name="Rectangle 12"/>
          <p:cNvSpPr/>
          <p:nvPr/>
        </p:nvSpPr>
        <p:spPr>
          <a:xfrm>
            <a:off x="365760" y="4297680"/>
            <a:ext cx="5486400" cy="192024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548640" y="4407408"/>
            <a:ext cx="5120640" cy="365760"/>
          </a:xfrm>
          <a:prstGeom prst="rect">
            <a:avLst/>
          </a:prstGeom>
          <a:noFill/>
        </p:spPr>
        <p:txBody>
          <a:bodyPr wrap="square">
            <a:spAutoFit/>
          </a:bodyPr>
          <a:lstStyle/>
          <a:p>
            <a:pPr algn="l"/>
            <a:r>
              <a:rPr sz="1200" b="1" i="0">
                <a:solidFill>
                  <a:srgbClr val="06B6D4"/>
                </a:solidFill>
                <a:latin typeface="Calibri"/>
              </a:rPr>
              <a:t>🧭  THE JOURNEY</a:t>
            </a:r>
          </a:p>
        </p:txBody>
      </p:sp>
      <p:sp>
        <p:nvSpPr>
          <p:cNvPr id="15" name="TextBox 14"/>
          <p:cNvSpPr txBox="1"/>
          <p:nvPr/>
        </p:nvSpPr>
        <p:spPr>
          <a:xfrm>
            <a:off x="548640" y="4800600"/>
            <a:ext cx="5120640" cy="1325880"/>
          </a:xfrm>
          <a:prstGeom prst="rect">
            <a:avLst/>
          </a:prstGeom>
          <a:noFill/>
        </p:spPr>
        <p:txBody>
          <a:bodyPr wrap="square">
            <a:spAutoFit/>
          </a:bodyPr>
          <a:lstStyle/>
          <a:p>
            <a:pPr algn="l"/>
            <a:r>
              <a:rPr sz="1100" b="0" i="0">
                <a:solidFill>
                  <a:srgbClr val="F0FAFF"/>
                </a:solidFill>
                <a:latin typeface="Calibri"/>
              </a:rPr>
              <a:t>From carefree island boy racing his seagull Squawk across the waves, to a young leader who has paid the price of prophecy and chooses to carry it anyway.</a:t>
            </a:r>
          </a:p>
        </p:txBody>
      </p:sp>
      <p:sp>
        <p:nvSpPr>
          <p:cNvPr id="16" name="Rectangle 15"/>
          <p:cNvSpPr/>
          <p:nvPr/>
        </p:nvSpPr>
        <p:spPr>
          <a:xfrm>
            <a:off x="6217920" y="4297680"/>
            <a:ext cx="5486400" cy="192024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400800" y="4407408"/>
            <a:ext cx="5120640" cy="365760"/>
          </a:xfrm>
          <a:prstGeom prst="rect">
            <a:avLst/>
          </a:prstGeom>
          <a:noFill/>
        </p:spPr>
        <p:txBody>
          <a:bodyPr wrap="square">
            <a:spAutoFit/>
          </a:bodyPr>
          <a:lstStyle/>
          <a:p>
            <a:pPr algn="l"/>
            <a:r>
              <a:rPr sz="1200" b="1" i="0">
                <a:solidFill>
                  <a:srgbClr val="06B6D4"/>
                </a:solidFill>
                <a:latin typeface="Calibri"/>
              </a:rPr>
              <a:t>👑  THE MOMENT</a:t>
            </a:r>
          </a:p>
        </p:txBody>
      </p:sp>
      <p:sp>
        <p:nvSpPr>
          <p:cNvPr id="18" name="TextBox 17"/>
          <p:cNvSpPr txBox="1"/>
          <p:nvPr/>
        </p:nvSpPr>
        <p:spPr>
          <a:xfrm>
            <a:off x="6400800" y="4800600"/>
            <a:ext cx="5120640" cy="1325880"/>
          </a:xfrm>
          <a:prstGeom prst="rect">
            <a:avLst/>
          </a:prstGeom>
          <a:noFill/>
        </p:spPr>
        <p:txBody>
          <a:bodyPr wrap="square">
            <a:spAutoFit/>
          </a:bodyPr>
          <a:lstStyle/>
          <a:p>
            <a:pPr algn="l"/>
            <a:r>
              <a:rPr sz="1100" b="0" i="0">
                <a:solidFill>
                  <a:srgbClr val="F0FAFF"/>
                </a:solidFill>
                <a:latin typeface="Calibri"/>
              </a:rPr>
              <a:t>The final combined elemental attack. Butterball channels the power of all three stones — earth, water, wind — to close the rift. He collapses. He rises. He is changed.</a:t>
            </a:r>
          </a:p>
        </p:txBody>
      </p:sp>
      <p:sp>
        <p:nvSpPr>
          <p:cNvPr id="19" name="TextBox 18"/>
          <p:cNvSpPr txBox="1"/>
          <p:nvPr/>
        </p:nvSpPr>
        <p:spPr>
          <a:xfrm>
            <a:off x="457200" y="6309360"/>
            <a:ext cx="11247120" cy="411480"/>
          </a:xfrm>
          <a:prstGeom prst="rect">
            <a:avLst/>
          </a:prstGeom>
          <a:noFill/>
        </p:spPr>
        <p:txBody>
          <a:bodyPr wrap="square">
            <a:spAutoFit/>
          </a:bodyPr>
          <a:lstStyle/>
          <a:p>
            <a:pPr algn="ctr"/>
            <a:r>
              <a:rPr sz="1300" b="0" i="1">
                <a:solidFill>
                  <a:srgbClr val="06B6D4"/>
                </a:solidFill>
                <a:latin typeface="Calibri"/>
              </a:rPr>
              <a:t>"He didn't ask to be chosen. He chose to be worthy."</a:t>
            </a:r>
          </a:p>
        </p:txBody>
      </p:sp>
      <p:sp>
        <p:nvSpPr>
          <p:cNvPr id="20" name="Rectangle 19"/>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AFF"/>
                </a:solidFill>
                <a:latin typeface="Calibri"/>
              </a:rPr>
              <a:t>The Team</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8D4"/>
                </a:solidFill>
                <a:latin typeface="Calibri"/>
              </a:rPr>
              <a:t>Four elementals. One mission. Nothing in common except everything that matters.</a:t>
            </a:r>
          </a:p>
        </p:txBody>
      </p:sp>
      <p:sp>
        <p:nvSpPr>
          <p:cNvPr id="5" name="Rectangle 4"/>
          <p:cNvSpPr/>
          <p:nvPr/>
        </p:nvSpPr>
        <p:spPr>
          <a:xfrm>
            <a:off x="365760" y="1371600"/>
            <a:ext cx="5486400" cy="233172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548640" y="1536192"/>
            <a:ext cx="640080" cy="64008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21792" y="1554480"/>
            <a:ext cx="502920" cy="594360"/>
          </a:xfrm>
          <a:prstGeom prst="rect">
            <a:avLst/>
          </a:prstGeom>
          <a:noFill/>
        </p:spPr>
        <p:txBody>
          <a:bodyPr wrap="square">
            <a:spAutoFit/>
          </a:bodyPr>
          <a:lstStyle/>
          <a:p>
            <a:pPr algn="ctr"/>
            <a:r>
              <a:rPr sz="2200" b="1" i="0">
                <a:solidFill>
                  <a:srgbClr val="051428"/>
                </a:solidFill>
                <a:latin typeface="Calibri"/>
              </a:rPr>
              <a:t>A</a:t>
            </a:r>
          </a:p>
        </p:txBody>
      </p:sp>
      <p:sp>
        <p:nvSpPr>
          <p:cNvPr id="8" name="TextBox 7"/>
          <p:cNvSpPr txBox="1"/>
          <p:nvPr/>
        </p:nvSpPr>
        <p:spPr>
          <a:xfrm>
            <a:off x="1325880" y="1536192"/>
            <a:ext cx="4297680" cy="365760"/>
          </a:xfrm>
          <a:prstGeom prst="rect">
            <a:avLst/>
          </a:prstGeom>
          <a:noFill/>
        </p:spPr>
        <p:txBody>
          <a:bodyPr wrap="square">
            <a:spAutoFit/>
          </a:bodyPr>
          <a:lstStyle/>
          <a:p>
            <a:pPr algn="l"/>
            <a:r>
              <a:rPr sz="1500" b="1" i="0">
                <a:solidFill>
                  <a:srgbClr val="06B6D4"/>
                </a:solidFill>
                <a:latin typeface="Calibri"/>
              </a:rPr>
              <a:t>AQUA</a:t>
            </a:r>
          </a:p>
        </p:txBody>
      </p:sp>
      <p:sp>
        <p:nvSpPr>
          <p:cNvPr id="9" name="TextBox 8"/>
          <p:cNvSpPr txBox="1"/>
          <p:nvPr/>
        </p:nvSpPr>
        <p:spPr>
          <a:xfrm>
            <a:off x="1325880" y="1901952"/>
            <a:ext cx="4297680" cy="320040"/>
          </a:xfrm>
          <a:prstGeom prst="rect">
            <a:avLst/>
          </a:prstGeom>
          <a:noFill/>
        </p:spPr>
        <p:txBody>
          <a:bodyPr wrap="square">
            <a:spAutoFit/>
          </a:bodyPr>
          <a:lstStyle/>
          <a:p>
            <a:pPr algn="l"/>
            <a:r>
              <a:rPr sz="1000" b="0" i="1">
                <a:solidFill>
                  <a:srgbClr val="7AB8D4"/>
                </a:solidFill>
                <a:latin typeface="Calibri"/>
              </a:rPr>
              <a:t>Water Mage &amp; Team Conscience</a:t>
            </a:r>
          </a:p>
        </p:txBody>
      </p:sp>
      <p:sp>
        <p:nvSpPr>
          <p:cNvPr id="10" name="TextBox 9"/>
          <p:cNvSpPr txBox="1"/>
          <p:nvPr/>
        </p:nvSpPr>
        <p:spPr>
          <a:xfrm>
            <a:off x="548640" y="2331720"/>
            <a:ext cx="5120640" cy="1280160"/>
          </a:xfrm>
          <a:prstGeom prst="rect">
            <a:avLst/>
          </a:prstGeom>
          <a:noFill/>
        </p:spPr>
        <p:txBody>
          <a:bodyPr wrap="square">
            <a:spAutoFit/>
          </a:bodyPr>
          <a:lstStyle/>
          <a:p>
            <a:pPr algn="l"/>
            <a:r>
              <a:rPr sz="1100" b="0" i="0">
                <a:solidFill>
                  <a:srgbClr val="F0FAFF"/>
                </a:solidFill>
                <a:latin typeface="Calibri"/>
              </a:rPr>
              <a:t>Composed, lethal, deeply private. Her secret — she was Malkor's apprentice — is a burden she carries alone, until it threatens to destroy everything.</a:t>
            </a:r>
          </a:p>
        </p:txBody>
      </p:sp>
      <p:sp>
        <p:nvSpPr>
          <p:cNvPr id="11" name="Rectangle 10"/>
          <p:cNvSpPr/>
          <p:nvPr/>
        </p:nvSpPr>
        <p:spPr>
          <a:xfrm>
            <a:off x="6217920" y="1371600"/>
            <a:ext cx="5486400" cy="2331720"/>
          </a:xfrm>
          <a:prstGeom prst="rect">
            <a:avLst/>
          </a:prstGeom>
          <a:solidFill>
            <a:srgbClr val="0A2040"/>
          </a:solidFill>
          <a:ln w="1905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Rectangle 11"/>
          <p:cNvSpPr/>
          <p:nvPr/>
        </p:nvSpPr>
        <p:spPr>
          <a:xfrm>
            <a:off x="6400800" y="1536192"/>
            <a:ext cx="640080" cy="640080"/>
          </a:xfrm>
          <a:prstGeom prst="rect">
            <a:avLst/>
          </a:prstGeom>
          <a:solidFill>
            <a:srgbClr val="E2E8F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6473952" y="1554480"/>
            <a:ext cx="502920" cy="594360"/>
          </a:xfrm>
          <a:prstGeom prst="rect">
            <a:avLst/>
          </a:prstGeom>
          <a:noFill/>
        </p:spPr>
        <p:txBody>
          <a:bodyPr wrap="square">
            <a:spAutoFit/>
          </a:bodyPr>
          <a:lstStyle/>
          <a:p>
            <a:pPr algn="ctr"/>
            <a:r>
              <a:rPr sz="2200" b="1" i="0">
                <a:solidFill>
                  <a:srgbClr val="051428"/>
                </a:solidFill>
                <a:latin typeface="Calibri"/>
              </a:rPr>
              <a:t>Z</a:t>
            </a:r>
          </a:p>
        </p:txBody>
      </p:sp>
      <p:sp>
        <p:nvSpPr>
          <p:cNvPr id="14" name="TextBox 13"/>
          <p:cNvSpPr txBox="1"/>
          <p:nvPr/>
        </p:nvSpPr>
        <p:spPr>
          <a:xfrm>
            <a:off x="7178040" y="1536192"/>
            <a:ext cx="4297680" cy="365760"/>
          </a:xfrm>
          <a:prstGeom prst="rect">
            <a:avLst/>
          </a:prstGeom>
          <a:noFill/>
        </p:spPr>
        <p:txBody>
          <a:bodyPr wrap="square">
            <a:spAutoFit/>
          </a:bodyPr>
          <a:lstStyle/>
          <a:p>
            <a:pPr algn="l"/>
            <a:r>
              <a:rPr sz="1500" b="1" i="0">
                <a:solidFill>
                  <a:srgbClr val="E2E8F0"/>
                </a:solidFill>
                <a:latin typeface="Calibri"/>
              </a:rPr>
              <a:t>ZEPHYR</a:t>
            </a:r>
          </a:p>
        </p:txBody>
      </p:sp>
      <p:sp>
        <p:nvSpPr>
          <p:cNvPr id="15" name="TextBox 14"/>
          <p:cNvSpPr txBox="1"/>
          <p:nvPr/>
        </p:nvSpPr>
        <p:spPr>
          <a:xfrm>
            <a:off x="7178040" y="1901952"/>
            <a:ext cx="4297680" cy="320040"/>
          </a:xfrm>
          <a:prstGeom prst="rect">
            <a:avLst/>
          </a:prstGeom>
          <a:noFill/>
        </p:spPr>
        <p:txBody>
          <a:bodyPr wrap="square">
            <a:spAutoFit/>
          </a:bodyPr>
          <a:lstStyle/>
          <a:p>
            <a:pPr algn="l"/>
            <a:r>
              <a:rPr sz="1000" b="0" i="1">
                <a:solidFill>
                  <a:srgbClr val="7AB8D4"/>
                </a:solidFill>
                <a:latin typeface="Calibri"/>
              </a:rPr>
              <a:t>Air Spirit &amp; Heart of the Team</a:t>
            </a:r>
          </a:p>
        </p:txBody>
      </p:sp>
      <p:sp>
        <p:nvSpPr>
          <p:cNvPr id="16" name="TextBox 15"/>
          <p:cNvSpPr txBox="1"/>
          <p:nvPr/>
        </p:nvSpPr>
        <p:spPr>
          <a:xfrm>
            <a:off x="6400800" y="2331720"/>
            <a:ext cx="5120640" cy="1280160"/>
          </a:xfrm>
          <a:prstGeom prst="rect">
            <a:avLst/>
          </a:prstGeom>
          <a:noFill/>
        </p:spPr>
        <p:txBody>
          <a:bodyPr wrap="square">
            <a:spAutoFit/>
          </a:bodyPr>
          <a:lstStyle/>
          <a:p>
            <a:pPr algn="l"/>
            <a:r>
              <a:rPr sz="1100" b="0" i="0">
                <a:solidFill>
                  <a:srgbClr val="F0FAFF"/>
                </a:solidFill>
                <a:latin typeface="Calibri"/>
              </a:rPr>
              <a:t>Small, iridescent-winged, quick to laugh. She is the team's levity and its most sacred loss. Her sacrifice fighting the Sky Serpent leaves only an iridescent feather.</a:t>
            </a:r>
          </a:p>
        </p:txBody>
      </p:sp>
      <p:sp>
        <p:nvSpPr>
          <p:cNvPr id="17" name="Rectangle 16"/>
          <p:cNvSpPr/>
          <p:nvPr/>
        </p:nvSpPr>
        <p:spPr>
          <a:xfrm>
            <a:off x="365760" y="3931920"/>
            <a:ext cx="5486400" cy="2331720"/>
          </a:xfrm>
          <a:prstGeom prst="rect">
            <a:avLst/>
          </a:prstGeom>
          <a:solidFill>
            <a:srgbClr val="0A2040"/>
          </a:solidFill>
          <a:ln w="19050">
            <a:solidFill>
              <a:srgbClr val="22C5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48640" y="4096512"/>
            <a:ext cx="640080" cy="640080"/>
          </a:xfrm>
          <a:prstGeom prst="rect">
            <a:avLst/>
          </a:prstGeom>
          <a:solidFill>
            <a:srgbClr val="22C5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21792" y="4114800"/>
            <a:ext cx="502920" cy="594360"/>
          </a:xfrm>
          <a:prstGeom prst="rect">
            <a:avLst/>
          </a:prstGeom>
          <a:noFill/>
        </p:spPr>
        <p:txBody>
          <a:bodyPr wrap="square">
            <a:spAutoFit/>
          </a:bodyPr>
          <a:lstStyle/>
          <a:p>
            <a:pPr algn="ctr"/>
            <a:r>
              <a:rPr sz="2200" b="1" i="0">
                <a:solidFill>
                  <a:srgbClr val="051428"/>
                </a:solidFill>
                <a:latin typeface="Calibri"/>
              </a:rPr>
              <a:t>T</a:t>
            </a:r>
          </a:p>
        </p:txBody>
      </p:sp>
      <p:sp>
        <p:nvSpPr>
          <p:cNvPr id="20" name="TextBox 19"/>
          <p:cNvSpPr txBox="1"/>
          <p:nvPr/>
        </p:nvSpPr>
        <p:spPr>
          <a:xfrm>
            <a:off x="1325880" y="4096512"/>
            <a:ext cx="4297680" cy="365760"/>
          </a:xfrm>
          <a:prstGeom prst="rect">
            <a:avLst/>
          </a:prstGeom>
          <a:noFill/>
        </p:spPr>
        <p:txBody>
          <a:bodyPr wrap="square">
            <a:spAutoFit/>
          </a:bodyPr>
          <a:lstStyle/>
          <a:p>
            <a:pPr algn="l"/>
            <a:r>
              <a:rPr sz="1500" b="1" i="0">
                <a:solidFill>
                  <a:srgbClr val="22C55E"/>
                </a:solidFill>
                <a:latin typeface="Calibri"/>
              </a:rPr>
              <a:t>TERRA</a:t>
            </a:r>
          </a:p>
        </p:txBody>
      </p:sp>
      <p:sp>
        <p:nvSpPr>
          <p:cNvPr id="21" name="TextBox 20"/>
          <p:cNvSpPr txBox="1"/>
          <p:nvPr/>
        </p:nvSpPr>
        <p:spPr>
          <a:xfrm>
            <a:off x="1325880" y="4462272"/>
            <a:ext cx="4297680" cy="320040"/>
          </a:xfrm>
          <a:prstGeom prst="rect">
            <a:avLst/>
          </a:prstGeom>
          <a:noFill/>
        </p:spPr>
        <p:txBody>
          <a:bodyPr wrap="square">
            <a:spAutoFit/>
          </a:bodyPr>
          <a:lstStyle/>
          <a:p>
            <a:pPr algn="l"/>
            <a:r>
              <a:rPr sz="1000" b="0" i="1">
                <a:solidFill>
                  <a:srgbClr val="7AB8D4"/>
                </a:solidFill>
                <a:latin typeface="Calibri"/>
              </a:rPr>
              <a:t>Earth Elemental &amp; Quiet Strength</a:t>
            </a:r>
          </a:p>
        </p:txBody>
      </p:sp>
      <p:sp>
        <p:nvSpPr>
          <p:cNvPr id="22" name="TextBox 21"/>
          <p:cNvSpPr txBox="1"/>
          <p:nvPr/>
        </p:nvSpPr>
        <p:spPr>
          <a:xfrm>
            <a:off x="548640" y="4892040"/>
            <a:ext cx="5120640" cy="1280160"/>
          </a:xfrm>
          <a:prstGeom prst="rect">
            <a:avLst/>
          </a:prstGeom>
          <a:noFill/>
        </p:spPr>
        <p:txBody>
          <a:bodyPr wrap="square">
            <a:spAutoFit/>
          </a:bodyPr>
          <a:lstStyle/>
          <a:p>
            <a:pPr algn="l"/>
            <a:r>
              <a:rPr sz="1100" b="0" i="0">
                <a:solidFill>
                  <a:srgbClr val="F0FAFF"/>
                </a:solidFill>
                <a:latin typeface="Calibri"/>
              </a:rPr>
              <a:t>Speaks rarely and means everything she says. Her earth powers run deeper than anyone realizes — discovered at exactly the moment the team needs it most.</a:t>
            </a:r>
          </a:p>
        </p:txBody>
      </p:sp>
      <p:sp>
        <p:nvSpPr>
          <p:cNvPr id="23" name="Rectangle 22"/>
          <p:cNvSpPr/>
          <p:nvPr/>
        </p:nvSpPr>
        <p:spPr>
          <a:xfrm>
            <a:off x="6217920" y="3931920"/>
            <a:ext cx="5486400" cy="2331720"/>
          </a:xfrm>
          <a:prstGeom prst="rect">
            <a:avLst/>
          </a:prstGeom>
          <a:solidFill>
            <a:srgbClr val="0A2040"/>
          </a:solidFill>
          <a:ln w="19050">
            <a:solidFill>
              <a:srgbClr val="7C3A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ectangle 23"/>
          <p:cNvSpPr/>
          <p:nvPr/>
        </p:nvSpPr>
        <p:spPr>
          <a:xfrm>
            <a:off x="6400800" y="4096512"/>
            <a:ext cx="640080" cy="640080"/>
          </a:xfrm>
          <a:prstGeom prst="rect">
            <a:avLst/>
          </a:prstGeom>
          <a:solidFill>
            <a:srgbClr val="7C3AE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TextBox 24"/>
          <p:cNvSpPr txBox="1"/>
          <p:nvPr/>
        </p:nvSpPr>
        <p:spPr>
          <a:xfrm>
            <a:off x="6473952" y="4114800"/>
            <a:ext cx="502920" cy="594360"/>
          </a:xfrm>
          <a:prstGeom prst="rect">
            <a:avLst/>
          </a:prstGeom>
          <a:noFill/>
        </p:spPr>
        <p:txBody>
          <a:bodyPr wrap="square">
            <a:spAutoFit/>
          </a:bodyPr>
          <a:lstStyle/>
          <a:p>
            <a:pPr algn="ctr"/>
            <a:r>
              <a:rPr sz="2200" b="1" i="0">
                <a:solidFill>
                  <a:srgbClr val="051428"/>
                </a:solidFill>
                <a:latin typeface="Calibri"/>
              </a:rPr>
              <a:t>C</a:t>
            </a:r>
          </a:p>
        </p:txBody>
      </p:sp>
      <p:sp>
        <p:nvSpPr>
          <p:cNvPr id="26" name="TextBox 25"/>
          <p:cNvSpPr txBox="1"/>
          <p:nvPr/>
        </p:nvSpPr>
        <p:spPr>
          <a:xfrm>
            <a:off x="7178040" y="4096512"/>
            <a:ext cx="4297680" cy="365760"/>
          </a:xfrm>
          <a:prstGeom prst="rect">
            <a:avLst/>
          </a:prstGeom>
          <a:noFill/>
        </p:spPr>
        <p:txBody>
          <a:bodyPr wrap="square">
            <a:spAutoFit/>
          </a:bodyPr>
          <a:lstStyle/>
          <a:p>
            <a:pPr algn="l"/>
            <a:r>
              <a:rPr sz="1500" b="1" i="0">
                <a:solidFill>
                  <a:srgbClr val="7C3AED"/>
                </a:solidFill>
                <a:latin typeface="Calibri"/>
              </a:rPr>
              <a:t>CORVUS</a:t>
            </a:r>
          </a:p>
        </p:txBody>
      </p:sp>
      <p:sp>
        <p:nvSpPr>
          <p:cNvPr id="27" name="TextBox 26"/>
          <p:cNvSpPr txBox="1"/>
          <p:nvPr/>
        </p:nvSpPr>
        <p:spPr>
          <a:xfrm>
            <a:off x="7178040" y="4462272"/>
            <a:ext cx="4297680" cy="320040"/>
          </a:xfrm>
          <a:prstGeom prst="rect">
            <a:avLst/>
          </a:prstGeom>
          <a:noFill/>
        </p:spPr>
        <p:txBody>
          <a:bodyPr wrap="square">
            <a:spAutoFit/>
          </a:bodyPr>
          <a:lstStyle/>
          <a:p>
            <a:pPr algn="l"/>
            <a:r>
              <a:rPr sz="1000" b="0" i="1">
                <a:solidFill>
                  <a:srgbClr val="7AB8D4"/>
                </a:solidFill>
                <a:latin typeface="Calibri"/>
              </a:rPr>
              <a:t>The Obsidian Crow &amp; Moral Wildcard</a:t>
            </a:r>
          </a:p>
        </p:txBody>
      </p:sp>
      <p:sp>
        <p:nvSpPr>
          <p:cNvPr id="28" name="TextBox 27"/>
          <p:cNvSpPr txBox="1"/>
          <p:nvPr/>
        </p:nvSpPr>
        <p:spPr>
          <a:xfrm>
            <a:off x="6400800" y="4892040"/>
            <a:ext cx="5120640" cy="1280160"/>
          </a:xfrm>
          <a:prstGeom prst="rect">
            <a:avLst/>
          </a:prstGeom>
          <a:noFill/>
        </p:spPr>
        <p:txBody>
          <a:bodyPr wrap="square">
            <a:spAutoFit/>
          </a:bodyPr>
          <a:lstStyle/>
          <a:p>
            <a:pPr algn="l"/>
            <a:r>
              <a:rPr sz="1100" b="0" i="0">
                <a:solidFill>
                  <a:srgbClr val="F0FAFF"/>
                </a:solidFill>
                <a:latin typeface="Calibri"/>
              </a:rPr>
              <a:t>Apparently wise, offering cryptic guidance. He betrays the team to acquire the stones for his own power — then destroys his own dark vortex to redeem himself.</a:t>
            </a:r>
          </a:p>
        </p:txBody>
      </p:sp>
      <p:sp>
        <p:nvSpPr>
          <p:cNvPr id="29" name="Rectangle 28"/>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AFF"/>
                </a:solidFill>
                <a:latin typeface="Calibri"/>
              </a:rPr>
              <a:t>The Villain — Malkor</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8D4"/>
                </a:solidFill>
                <a:latin typeface="Calibri"/>
              </a:rPr>
              <a:t>The darkness was never simple.</a:t>
            </a:r>
          </a:p>
        </p:txBody>
      </p:sp>
      <p:sp>
        <p:nvSpPr>
          <p:cNvPr id="5" name="Rectangle 4"/>
          <p:cNvSpPr/>
          <p:nvPr/>
        </p:nvSpPr>
        <p:spPr>
          <a:xfrm>
            <a:off x="365760" y="1371600"/>
            <a:ext cx="5486400" cy="4937760"/>
          </a:xfrm>
          <a:prstGeom prst="rect">
            <a:avLst/>
          </a:prstGeom>
          <a:solidFill>
            <a:srgbClr val="0A2040"/>
          </a:solidFill>
          <a:ln w="19050">
            <a:solidFill>
              <a:srgbClr val="7C3A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508760"/>
            <a:ext cx="5120640" cy="347472"/>
          </a:xfrm>
          <a:prstGeom prst="rect">
            <a:avLst/>
          </a:prstGeom>
          <a:noFill/>
        </p:spPr>
        <p:txBody>
          <a:bodyPr wrap="square">
            <a:spAutoFit/>
          </a:bodyPr>
          <a:lstStyle/>
          <a:p>
            <a:pPr algn="l"/>
            <a:r>
              <a:rPr sz="1000" b="1" i="0">
                <a:solidFill>
                  <a:srgbClr val="EF4444"/>
                </a:solidFill>
                <a:latin typeface="Calibri"/>
              </a:rPr>
              <a:t>THE THREAT</a:t>
            </a:r>
          </a:p>
        </p:txBody>
      </p:sp>
      <p:sp>
        <p:nvSpPr>
          <p:cNvPr id="7" name="TextBox 6"/>
          <p:cNvSpPr txBox="1"/>
          <p:nvPr/>
        </p:nvSpPr>
        <p:spPr>
          <a:xfrm>
            <a:off x="548640" y="1874519"/>
            <a:ext cx="5120640" cy="457200"/>
          </a:xfrm>
          <a:prstGeom prst="rect">
            <a:avLst/>
          </a:prstGeom>
          <a:noFill/>
        </p:spPr>
        <p:txBody>
          <a:bodyPr wrap="square">
            <a:spAutoFit/>
          </a:bodyPr>
          <a:lstStyle/>
          <a:p>
            <a:pPr algn="l"/>
            <a:r>
              <a:rPr sz="1800" b="1" i="0">
                <a:solidFill>
                  <a:srgbClr val="F0FAFF"/>
                </a:solidFill>
                <a:latin typeface="Calibri"/>
              </a:rPr>
              <a:t>MALKOR — THE SHADOW SORCERER</a:t>
            </a:r>
          </a:p>
        </p:txBody>
      </p:sp>
      <p:sp>
        <p:nvSpPr>
          <p:cNvPr id="8" name="TextBox 7"/>
          <p:cNvSpPr txBox="1"/>
          <p:nvPr/>
        </p:nvSpPr>
        <p:spPr>
          <a:xfrm>
            <a:off x="548640" y="2423160"/>
            <a:ext cx="5120640" cy="3566160"/>
          </a:xfrm>
          <a:prstGeom prst="rect">
            <a:avLst/>
          </a:prstGeom>
          <a:noFill/>
        </p:spPr>
        <p:txBody>
          <a:bodyPr wrap="square">
            <a:spAutoFit/>
          </a:bodyPr>
          <a:lstStyle/>
          <a:p>
            <a:pPr algn="l"/>
            <a:r>
              <a:rPr sz="1200" b="0" i="0">
                <a:solidFill>
                  <a:srgbClr val="F0FAFF"/>
                </a:solidFill>
                <a:latin typeface="Calibri"/>
              </a:rPr>
              <a:t>A towering figure of darkness made physical — shadow and dread given form. Banished centuries ago, he bleeds back through a dimensional rift, corrupting creatures and draining life from all three realms. He commands shadow creatures and an army of corrupted beings. His power grows as the rift widens. He appears unstoppable.
And then the journal is found.</a:t>
            </a:r>
          </a:p>
        </p:txBody>
      </p:sp>
      <p:sp>
        <p:nvSpPr>
          <p:cNvPr id="9" name="Rectangle 8"/>
          <p:cNvSpPr/>
          <p:nvPr/>
        </p:nvSpPr>
        <p:spPr>
          <a:xfrm>
            <a:off x="6309360" y="1371600"/>
            <a:ext cx="5486400" cy="493776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492240" y="1508760"/>
            <a:ext cx="5120640" cy="347472"/>
          </a:xfrm>
          <a:prstGeom prst="rect">
            <a:avLst/>
          </a:prstGeom>
          <a:noFill/>
        </p:spPr>
        <p:txBody>
          <a:bodyPr wrap="square">
            <a:spAutoFit/>
          </a:bodyPr>
          <a:lstStyle/>
          <a:p>
            <a:pPr algn="l"/>
            <a:r>
              <a:rPr sz="1000" b="1" i="0">
                <a:solidFill>
                  <a:srgbClr val="06B6D4"/>
                </a:solidFill>
                <a:latin typeface="Calibri"/>
              </a:rPr>
              <a:t>THE TRUTH</a:t>
            </a:r>
          </a:p>
        </p:txBody>
      </p:sp>
      <p:sp>
        <p:nvSpPr>
          <p:cNvPr id="11" name="TextBox 10"/>
          <p:cNvSpPr txBox="1"/>
          <p:nvPr/>
        </p:nvSpPr>
        <p:spPr>
          <a:xfrm>
            <a:off x="6492240" y="1874519"/>
            <a:ext cx="5120640" cy="457200"/>
          </a:xfrm>
          <a:prstGeom prst="rect">
            <a:avLst/>
          </a:prstGeom>
          <a:noFill/>
        </p:spPr>
        <p:txBody>
          <a:bodyPr wrap="square">
            <a:spAutoFit/>
          </a:bodyPr>
          <a:lstStyle/>
          <a:p>
            <a:pPr algn="l"/>
            <a:r>
              <a:rPr sz="1800" b="1" i="0">
                <a:solidFill>
                  <a:srgbClr val="F0FAFF"/>
                </a:solidFill>
                <a:latin typeface="Calibri"/>
              </a:rPr>
              <a:t>THE JOURNAL REVELATION</a:t>
            </a:r>
          </a:p>
        </p:txBody>
      </p:sp>
      <p:sp>
        <p:nvSpPr>
          <p:cNvPr id="12" name="TextBox 11"/>
          <p:cNvSpPr txBox="1"/>
          <p:nvPr/>
        </p:nvSpPr>
        <p:spPr>
          <a:xfrm>
            <a:off x="6492240" y="2423160"/>
            <a:ext cx="5120640" cy="3566160"/>
          </a:xfrm>
          <a:prstGeom prst="rect">
            <a:avLst/>
          </a:prstGeom>
          <a:noFill/>
        </p:spPr>
        <p:txBody>
          <a:bodyPr wrap="square">
            <a:spAutoFit/>
          </a:bodyPr>
          <a:lstStyle/>
          <a:p>
            <a:pPr algn="l"/>
            <a:r>
              <a:rPr sz="1200" b="0" i="0">
                <a:solidFill>
                  <a:srgbClr val="F0FAFF"/>
                </a:solidFill>
                <a:latin typeface="Calibri"/>
              </a:rPr>
              <a:t>Malkor's private journal reveals everything. He did not seek to destroy the three realms. He sought to SAVE them — from an even greater threat he alone could see. His methods were catastrophically wrong. His intentions were not.
The moment Butterball reads the journal is the film's moral pivot — victory becomes tragedy, and tragedy becomes a more complex, more honest kind of victory.</a:t>
            </a:r>
          </a:p>
        </p:txBody>
      </p:sp>
      <p:sp>
        <p:nvSpPr>
          <p:cNvPr id="13" name="TextBox 12"/>
          <p:cNvSpPr txBox="1"/>
          <p:nvPr/>
        </p:nvSpPr>
        <p:spPr>
          <a:xfrm>
            <a:off x="365760" y="6446520"/>
            <a:ext cx="11430000" cy="347472"/>
          </a:xfrm>
          <a:prstGeom prst="rect">
            <a:avLst/>
          </a:prstGeom>
          <a:noFill/>
        </p:spPr>
        <p:txBody>
          <a:bodyPr wrap="square">
            <a:spAutoFit/>
          </a:bodyPr>
          <a:lstStyle/>
          <a:p>
            <a:pPr algn="ctr"/>
            <a:r>
              <a:rPr sz="1300" b="0" i="1">
                <a:solidFill>
                  <a:srgbClr val="06B6D4"/>
                </a:solidFill>
                <a:latin typeface="Calibri"/>
              </a:rPr>
              <a:t>"The greatest animated villains are the ones who were right about everything except what mattered most."</a:t>
            </a:r>
          </a:p>
        </p:txBody>
      </p:sp>
      <p:sp>
        <p:nvSpPr>
          <p:cNvPr id="14" name="Rectangle 13"/>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AFF"/>
                </a:solidFill>
                <a:latin typeface="Calibri"/>
              </a:rPr>
              <a:t>The Cost of Heroism</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8D4"/>
                </a:solidFill>
                <a:latin typeface="Calibri"/>
              </a:rPr>
              <a:t>Some losses cannot be undone. They can only be remembered.</a:t>
            </a:r>
          </a:p>
        </p:txBody>
      </p:sp>
      <p:sp>
        <p:nvSpPr>
          <p:cNvPr id="5" name="Rectangle 4"/>
          <p:cNvSpPr/>
          <p:nvPr/>
        </p:nvSpPr>
        <p:spPr>
          <a:xfrm>
            <a:off x="365760" y="1371600"/>
            <a:ext cx="5486400" cy="4937760"/>
          </a:xfrm>
          <a:prstGeom prst="rect">
            <a:avLst/>
          </a:prstGeom>
          <a:solidFill>
            <a:srgbClr val="0A2040"/>
          </a:solidFill>
          <a:ln w="19050">
            <a:solidFill>
              <a:srgbClr val="E2E8F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554480"/>
            <a:ext cx="5120640" cy="365760"/>
          </a:xfrm>
          <a:prstGeom prst="rect">
            <a:avLst/>
          </a:prstGeom>
          <a:noFill/>
        </p:spPr>
        <p:txBody>
          <a:bodyPr wrap="square">
            <a:spAutoFit/>
          </a:bodyPr>
          <a:lstStyle/>
          <a:p>
            <a:pPr algn="l"/>
            <a:r>
              <a:rPr sz="1300" b="1" i="0">
                <a:solidFill>
                  <a:srgbClr val="E2E8F0"/>
                </a:solidFill>
                <a:latin typeface="Calibri"/>
              </a:rPr>
              <a:t>🪶  ZEPHYR'S SACRIFICE</a:t>
            </a:r>
          </a:p>
        </p:txBody>
      </p:sp>
      <p:sp>
        <p:nvSpPr>
          <p:cNvPr id="7" name="TextBox 6"/>
          <p:cNvSpPr txBox="1"/>
          <p:nvPr/>
        </p:nvSpPr>
        <p:spPr>
          <a:xfrm>
            <a:off x="548640" y="2011680"/>
            <a:ext cx="5120640" cy="4114800"/>
          </a:xfrm>
          <a:prstGeom prst="rect">
            <a:avLst/>
          </a:prstGeom>
          <a:noFill/>
        </p:spPr>
        <p:txBody>
          <a:bodyPr wrap="square">
            <a:spAutoFit/>
          </a:bodyPr>
          <a:lstStyle/>
          <a:p>
            <a:pPr algn="l"/>
            <a:r>
              <a:rPr sz="1200" b="0" i="0">
                <a:solidFill>
                  <a:srgbClr val="F0FAFF"/>
                </a:solidFill>
                <a:latin typeface="Calibri"/>
              </a:rPr>
              <a:t>The team's lightest spirit gives the heaviest gift. Fighting the Sky Serpent alone, Zephyr creates a crystalline barrier with her last breath — then disappears, leaving behind only a single iridescent feather.
The feather appears in the film's final frame, on Butterball's windowsill. It is never explained. It does not need to be.
This is the moment that separates a good animated film from a great one.</a:t>
            </a:r>
          </a:p>
        </p:txBody>
      </p:sp>
      <p:sp>
        <p:nvSpPr>
          <p:cNvPr id="8" name="Rectangle 7"/>
          <p:cNvSpPr/>
          <p:nvPr/>
        </p:nvSpPr>
        <p:spPr>
          <a:xfrm>
            <a:off x="6309360" y="1371600"/>
            <a:ext cx="5486400" cy="4937760"/>
          </a:xfrm>
          <a:prstGeom prst="rect">
            <a:avLst/>
          </a:prstGeom>
          <a:solidFill>
            <a:srgbClr val="0A2040"/>
          </a:solidFill>
          <a:ln w="19050">
            <a:solidFill>
              <a:srgbClr val="7C3A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492240" y="1554480"/>
            <a:ext cx="5120640" cy="365760"/>
          </a:xfrm>
          <a:prstGeom prst="rect">
            <a:avLst/>
          </a:prstGeom>
          <a:noFill/>
        </p:spPr>
        <p:txBody>
          <a:bodyPr wrap="square">
            <a:spAutoFit/>
          </a:bodyPr>
          <a:lstStyle/>
          <a:p>
            <a:pPr algn="l"/>
            <a:r>
              <a:rPr sz="1300" b="1" i="0">
                <a:solidFill>
                  <a:srgbClr val="7C3AED"/>
                </a:solidFill>
                <a:latin typeface="Calibri"/>
              </a:rPr>
              <a:t>🐦  CORVUS'S REDEMPTION</a:t>
            </a:r>
          </a:p>
        </p:txBody>
      </p:sp>
      <p:sp>
        <p:nvSpPr>
          <p:cNvPr id="10" name="TextBox 9"/>
          <p:cNvSpPr txBox="1"/>
          <p:nvPr/>
        </p:nvSpPr>
        <p:spPr>
          <a:xfrm>
            <a:off x="6492240" y="2011680"/>
            <a:ext cx="5120640" cy="4114800"/>
          </a:xfrm>
          <a:prstGeom prst="rect">
            <a:avLst/>
          </a:prstGeom>
          <a:noFill/>
        </p:spPr>
        <p:txBody>
          <a:bodyPr wrap="square">
            <a:spAutoFit/>
          </a:bodyPr>
          <a:lstStyle/>
          <a:p>
            <a:pPr algn="l"/>
            <a:r>
              <a:rPr sz="1200" b="0" i="0">
                <a:solidFill>
                  <a:srgbClr val="F0FAFF"/>
                </a:solidFill>
                <a:latin typeface="Calibri"/>
              </a:rPr>
              <a:t>He manipulates. He betrays. He acquires what he wanted.
And then — when it matters most — he destroys his own power to save the team. Not because he is forced to. Because he chooses to.
The film's most unexpected grace note. The character who earns his ending.</a:t>
            </a:r>
          </a:p>
        </p:txBody>
      </p:sp>
      <p:sp>
        <p:nvSpPr>
          <p:cNvPr id="11" name="TextBox 10"/>
          <p:cNvSpPr txBox="1"/>
          <p:nvPr/>
        </p:nvSpPr>
        <p:spPr>
          <a:xfrm>
            <a:off x="365760" y="6446520"/>
            <a:ext cx="11430000" cy="347472"/>
          </a:xfrm>
          <a:prstGeom prst="rect">
            <a:avLst/>
          </a:prstGeom>
          <a:noFill/>
        </p:spPr>
        <p:txBody>
          <a:bodyPr wrap="square">
            <a:spAutoFit/>
          </a:bodyPr>
          <a:lstStyle/>
          <a:p>
            <a:pPr algn="ctr"/>
            <a:r>
              <a:rPr sz="1300" b="0" i="1">
                <a:solidFill>
                  <a:srgbClr val="06B6D4"/>
                </a:solidFill>
                <a:latin typeface="Calibri"/>
              </a:rPr>
              <a:t>"Victory is not always triumph. Sometimes it is simply choosing to get back up."</a:t>
            </a:r>
          </a:p>
        </p:txBody>
      </p:sp>
      <p:sp>
        <p:nvSpPr>
          <p:cNvPr id="12" name="Rectangle 11"/>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AFF"/>
                </a:solidFill>
                <a:latin typeface="Calibri"/>
              </a:rPr>
              <a:t>Visual Style Direction</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8D4"/>
                </a:solidFill>
                <a:latin typeface="Calibri"/>
              </a:rPr>
              <a:t>Animation aesthetic for Butterball.</a:t>
            </a:r>
          </a:p>
        </p:txBody>
      </p:sp>
      <p:sp>
        <p:nvSpPr>
          <p:cNvPr id="5" name="Rectangle 4"/>
          <p:cNvSpPr/>
          <p:nvPr/>
        </p:nvSpPr>
        <p:spPr>
          <a:xfrm>
            <a:off x="365760" y="1371600"/>
            <a:ext cx="3749039" cy="475488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554480"/>
            <a:ext cx="3383280" cy="365760"/>
          </a:xfrm>
          <a:prstGeom prst="rect">
            <a:avLst/>
          </a:prstGeom>
          <a:noFill/>
        </p:spPr>
        <p:txBody>
          <a:bodyPr wrap="square">
            <a:spAutoFit/>
          </a:bodyPr>
          <a:lstStyle/>
          <a:p>
            <a:pPr algn="l"/>
            <a:r>
              <a:rPr sz="1200" b="1" i="0">
                <a:solidFill>
                  <a:srgbClr val="06B6D4"/>
                </a:solidFill>
                <a:latin typeface="Calibri"/>
              </a:rPr>
              <a:t>🎨  ANIMATION STYLE</a:t>
            </a:r>
          </a:p>
        </p:txBody>
      </p:sp>
      <p:sp>
        <p:nvSpPr>
          <p:cNvPr id="7" name="TextBox 6"/>
          <p:cNvSpPr txBox="1"/>
          <p:nvPr/>
        </p:nvSpPr>
        <p:spPr>
          <a:xfrm>
            <a:off x="548640" y="2011680"/>
            <a:ext cx="3383280" cy="3840480"/>
          </a:xfrm>
          <a:prstGeom prst="rect">
            <a:avLst/>
          </a:prstGeom>
          <a:noFill/>
        </p:spPr>
        <p:txBody>
          <a:bodyPr wrap="square">
            <a:spAutoFit/>
          </a:bodyPr>
          <a:lstStyle/>
          <a:p>
            <a:pPr algn="l"/>
            <a:r>
              <a:rPr sz="1100" b="0" i="0">
                <a:solidFill>
                  <a:srgbClr val="F0FAFF"/>
                </a:solidFill>
                <a:latin typeface="Calibri"/>
              </a:rPr>
              <a:t>Lush, painterly, elemental. Character design inspired by Avatar: The Last Airbender elevated with cinematic lighting from Princess Mononoke. Each realm has its own distinct visual identity.</a:t>
            </a:r>
          </a:p>
        </p:txBody>
      </p:sp>
      <p:sp>
        <p:nvSpPr>
          <p:cNvPr id="8" name="Rectangle 7"/>
          <p:cNvSpPr/>
          <p:nvPr/>
        </p:nvSpPr>
        <p:spPr>
          <a:xfrm>
            <a:off x="4297680" y="1371600"/>
            <a:ext cx="3749039" cy="4754880"/>
          </a:xfrm>
          <a:prstGeom prst="rect">
            <a:avLst/>
          </a:prstGeom>
          <a:solidFill>
            <a:srgbClr val="0A2040"/>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480560" y="1554480"/>
            <a:ext cx="3383280" cy="365760"/>
          </a:xfrm>
          <a:prstGeom prst="rect">
            <a:avLst/>
          </a:prstGeom>
          <a:noFill/>
        </p:spPr>
        <p:txBody>
          <a:bodyPr wrap="square">
            <a:spAutoFit/>
          </a:bodyPr>
          <a:lstStyle/>
          <a:p>
            <a:pPr algn="l"/>
            <a:r>
              <a:rPr sz="1200" b="1" i="0">
                <a:solidFill>
                  <a:srgbClr val="F59E0B"/>
                </a:solidFill>
                <a:latin typeface="Calibri"/>
              </a:rPr>
              <a:t>💡  COLOR LANGUAGE</a:t>
            </a:r>
          </a:p>
        </p:txBody>
      </p:sp>
      <p:sp>
        <p:nvSpPr>
          <p:cNvPr id="10" name="TextBox 9"/>
          <p:cNvSpPr txBox="1"/>
          <p:nvPr/>
        </p:nvSpPr>
        <p:spPr>
          <a:xfrm>
            <a:off x="4480560" y="2011680"/>
            <a:ext cx="3383280" cy="3840480"/>
          </a:xfrm>
          <a:prstGeom prst="rect">
            <a:avLst/>
          </a:prstGeom>
          <a:noFill/>
        </p:spPr>
        <p:txBody>
          <a:bodyPr wrap="square">
            <a:spAutoFit/>
          </a:bodyPr>
          <a:lstStyle/>
          <a:p>
            <a:pPr algn="l"/>
            <a:r>
              <a:rPr sz="1100" b="0" i="0">
                <a:solidFill>
                  <a:srgbClr val="F0FAFF"/>
                </a:solidFill>
                <a:latin typeface="Calibri"/>
              </a:rPr>
              <a:t>Skyhaven: warm teal and coral gold. Sky Realm: silver-white with lightning. Land Realm: deep forest green. Ocean Realm: bioluminescent blue-green. Malkor's presence drains all color — his defeat floods it back.</a:t>
            </a:r>
          </a:p>
        </p:txBody>
      </p:sp>
      <p:sp>
        <p:nvSpPr>
          <p:cNvPr id="11" name="Rectangle 10"/>
          <p:cNvSpPr/>
          <p:nvPr/>
        </p:nvSpPr>
        <p:spPr>
          <a:xfrm>
            <a:off x="8229600" y="1371600"/>
            <a:ext cx="3749039" cy="4754880"/>
          </a:xfrm>
          <a:prstGeom prst="rect">
            <a:avLst/>
          </a:prstGeom>
          <a:solidFill>
            <a:srgbClr val="0A2040"/>
          </a:solidFill>
          <a:ln w="19050">
            <a:solidFill>
              <a:srgbClr val="7C3A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412480" y="1554480"/>
            <a:ext cx="3383280" cy="365760"/>
          </a:xfrm>
          <a:prstGeom prst="rect">
            <a:avLst/>
          </a:prstGeom>
          <a:noFill/>
        </p:spPr>
        <p:txBody>
          <a:bodyPr wrap="square">
            <a:spAutoFit/>
          </a:bodyPr>
          <a:lstStyle/>
          <a:p>
            <a:pPr algn="l"/>
            <a:r>
              <a:rPr sz="1200" b="1" i="0">
                <a:solidFill>
                  <a:srgbClr val="7C3AED"/>
                </a:solidFill>
                <a:latin typeface="Calibri"/>
              </a:rPr>
              <a:t>🎬  TONE &amp; SCORE</a:t>
            </a:r>
          </a:p>
        </p:txBody>
      </p:sp>
      <p:sp>
        <p:nvSpPr>
          <p:cNvPr id="13" name="TextBox 12"/>
          <p:cNvSpPr txBox="1"/>
          <p:nvPr/>
        </p:nvSpPr>
        <p:spPr>
          <a:xfrm>
            <a:off x="8412480" y="2011680"/>
            <a:ext cx="3383280" cy="3840480"/>
          </a:xfrm>
          <a:prstGeom prst="rect">
            <a:avLst/>
          </a:prstGeom>
          <a:noFill/>
        </p:spPr>
        <p:txBody>
          <a:bodyPr wrap="square">
            <a:spAutoFit/>
          </a:bodyPr>
          <a:lstStyle/>
          <a:p>
            <a:pPr algn="l"/>
            <a:r>
              <a:rPr sz="1100" b="0" i="0">
                <a:solidFill>
                  <a:srgbClr val="F0FAFF"/>
                </a:solidFill>
                <a:latin typeface="Calibri"/>
              </a:rPr>
              <a:t>Epic and emotionally precise. Orchestral and mythic with distinct elemental leitmotifs: woodwinds for Butterball, strings for Zephyr, percussion for Terra, flowing piano for Aqua.</a:t>
            </a:r>
          </a:p>
        </p:txBody>
      </p:sp>
      <p:sp>
        <p:nvSpPr>
          <p:cNvPr id="14" name="TextBox 13"/>
          <p:cNvSpPr txBox="1"/>
          <p:nvPr/>
        </p:nvSpPr>
        <p:spPr>
          <a:xfrm>
            <a:off x="457200" y="6309360"/>
            <a:ext cx="11247120" cy="411480"/>
          </a:xfrm>
          <a:prstGeom prst="rect">
            <a:avLst/>
          </a:prstGeom>
          <a:noFill/>
        </p:spPr>
        <p:txBody>
          <a:bodyPr wrap="square">
            <a:spAutoFit/>
          </a:bodyPr>
          <a:lstStyle/>
          <a:p>
            <a:pPr algn="ctr"/>
            <a:r>
              <a:rPr sz="1300" b="0" i="1">
                <a:solidFill>
                  <a:srgbClr val="06B6D4"/>
                </a:solidFill>
                <a:latin typeface="Calibri"/>
              </a:rPr>
              <a:t>Comparable titles: Avatar: The Last Airbender  ·  Princess Mononoke  ·  Kung Fu Panda 2  ·  The Legend of Korra</a:t>
            </a:r>
          </a:p>
        </p:txBody>
      </p:sp>
      <p:sp>
        <p:nvSpPr>
          <p:cNvPr id="15" name="Rectangle 14"/>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1695" cy="6858000"/>
          </a:xfrm>
          <a:prstGeom prst="rect">
            <a:avLst/>
          </a:prstGeom>
          <a:solidFill>
            <a:srgbClr val="0514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48640" y="182880"/>
            <a:ext cx="10972800" cy="640080"/>
          </a:xfrm>
          <a:prstGeom prst="rect">
            <a:avLst/>
          </a:prstGeom>
          <a:noFill/>
        </p:spPr>
        <p:txBody>
          <a:bodyPr wrap="square">
            <a:spAutoFit/>
          </a:bodyPr>
          <a:lstStyle/>
          <a:p>
            <a:pPr algn="l"/>
            <a:r>
              <a:rPr sz="3400" b="1" i="0">
                <a:solidFill>
                  <a:srgbClr val="F0FAFF"/>
                </a:solidFill>
                <a:latin typeface="Calibri"/>
              </a:rPr>
              <a:t>Why Butterball? Why Now?</a:t>
            </a:r>
          </a:p>
        </p:txBody>
      </p:sp>
      <p:sp>
        <p:nvSpPr>
          <p:cNvPr id="4" name="TextBox 3"/>
          <p:cNvSpPr txBox="1"/>
          <p:nvPr/>
        </p:nvSpPr>
        <p:spPr>
          <a:xfrm>
            <a:off x="548640" y="822960"/>
            <a:ext cx="10972800" cy="365760"/>
          </a:xfrm>
          <a:prstGeom prst="rect">
            <a:avLst/>
          </a:prstGeom>
          <a:noFill/>
        </p:spPr>
        <p:txBody>
          <a:bodyPr wrap="square">
            <a:spAutoFit/>
          </a:bodyPr>
          <a:lstStyle/>
          <a:p>
            <a:pPr algn="l"/>
            <a:r>
              <a:rPr sz="1500" b="0" i="1">
                <a:solidFill>
                  <a:srgbClr val="7AB8D4"/>
                </a:solidFill>
                <a:latin typeface="Calibri"/>
              </a:rPr>
              <a:t>The creative and commercial opportunity.</a:t>
            </a:r>
          </a:p>
        </p:txBody>
      </p:sp>
      <p:sp>
        <p:nvSpPr>
          <p:cNvPr id="5" name="Rectangle 4"/>
          <p:cNvSpPr/>
          <p:nvPr/>
        </p:nvSpPr>
        <p:spPr>
          <a:xfrm>
            <a:off x="365760" y="1371600"/>
            <a:ext cx="3657600" cy="2011680"/>
          </a:xfrm>
          <a:prstGeom prst="rect">
            <a:avLst/>
          </a:prstGeom>
          <a:solidFill>
            <a:srgbClr val="0A2040"/>
          </a:solidFill>
          <a:ln w="19050">
            <a:solidFill>
              <a:srgbClr val="06B6D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548640" y="1481328"/>
            <a:ext cx="3291840" cy="365760"/>
          </a:xfrm>
          <a:prstGeom prst="rect">
            <a:avLst/>
          </a:prstGeom>
          <a:noFill/>
        </p:spPr>
        <p:txBody>
          <a:bodyPr wrap="square">
            <a:spAutoFit/>
          </a:bodyPr>
          <a:lstStyle/>
          <a:p>
            <a:pPr algn="l"/>
            <a:r>
              <a:rPr sz="1100" b="1" i="0">
                <a:solidFill>
                  <a:srgbClr val="06B6D4"/>
                </a:solidFill>
                <a:latin typeface="Calibri"/>
              </a:rPr>
              <a:t>THREE FULLY REALIZED REALMS</a:t>
            </a:r>
          </a:p>
        </p:txBody>
      </p:sp>
      <p:sp>
        <p:nvSpPr>
          <p:cNvPr id="7" name="TextBox 6"/>
          <p:cNvSpPr txBox="1"/>
          <p:nvPr/>
        </p:nvSpPr>
        <p:spPr>
          <a:xfrm>
            <a:off x="548640" y="1874520"/>
            <a:ext cx="3291840" cy="1417320"/>
          </a:xfrm>
          <a:prstGeom prst="rect">
            <a:avLst/>
          </a:prstGeom>
          <a:noFill/>
        </p:spPr>
        <p:txBody>
          <a:bodyPr wrap="square">
            <a:spAutoFit/>
          </a:bodyPr>
          <a:lstStyle/>
          <a:p>
            <a:pPr algn="l"/>
            <a:r>
              <a:rPr sz="1000" b="0" i="0">
                <a:solidFill>
                  <a:srgbClr val="F0FAFF"/>
                </a:solidFill>
                <a:latin typeface="Calibri"/>
              </a:rPr>
              <a:t>Sky, Land, and Ocean: each with its own visual identity, political structure, creatures, and sacred mythology. A world built for exploration.</a:t>
            </a:r>
          </a:p>
        </p:txBody>
      </p:sp>
      <p:sp>
        <p:nvSpPr>
          <p:cNvPr id="8" name="Rectangle 7"/>
          <p:cNvSpPr/>
          <p:nvPr/>
        </p:nvSpPr>
        <p:spPr>
          <a:xfrm>
            <a:off x="4206240" y="1371600"/>
            <a:ext cx="3657600" cy="2011680"/>
          </a:xfrm>
          <a:prstGeom prst="rect">
            <a:avLst/>
          </a:prstGeom>
          <a:solidFill>
            <a:srgbClr val="0A2040"/>
          </a:solidFill>
          <a:ln w="19050">
            <a:solidFill>
              <a:srgbClr val="F59E0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9120" y="1481328"/>
            <a:ext cx="3291840" cy="365760"/>
          </a:xfrm>
          <a:prstGeom prst="rect">
            <a:avLst/>
          </a:prstGeom>
          <a:noFill/>
        </p:spPr>
        <p:txBody>
          <a:bodyPr wrap="square">
            <a:spAutoFit/>
          </a:bodyPr>
          <a:lstStyle/>
          <a:p>
            <a:pPr algn="l"/>
            <a:r>
              <a:rPr sz="1100" b="1" i="0">
                <a:solidFill>
                  <a:srgbClr val="F59E0B"/>
                </a:solidFill>
                <a:latin typeface="Calibri"/>
              </a:rPr>
              <a:t>ORIGINAL IP</a:t>
            </a:r>
          </a:p>
        </p:txBody>
      </p:sp>
      <p:sp>
        <p:nvSpPr>
          <p:cNvPr id="10" name="TextBox 9"/>
          <p:cNvSpPr txBox="1"/>
          <p:nvPr/>
        </p:nvSpPr>
        <p:spPr>
          <a:xfrm>
            <a:off x="4389120" y="1874520"/>
            <a:ext cx="3291840" cy="1417320"/>
          </a:xfrm>
          <a:prstGeom prst="rect">
            <a:avLst/>
          </a:prstGeom>
          <a:noFill/>
        </p:spPr>
        <p:txBody>
          <a:bodyPr wrap="square">
            <a:spAutoFit/>
          </a:bodyPr>
          <a:lstStyle/>
          <a:p>
            <a:pPr algn="l"/>
            <a:r>
              <a:rPr sz="1000" b="0" i="0">
                <a:solidFill>
                  <a:srgbClr val="F0FAFF"/>
                </a:solidFill>
                <a:latin typeface="Calibri"/>
              </a:rPr>
              <a:t>Fully original characters, mythology, and elemental magic system. No licensing fees. No competing rights. The world belongs entirely to its creator.</a:t>
            </a:r>
          </a:p>
        </p:txBody>
      </p:sp>
      <p:sp>
        <p:nvSpPr>
          <p:cNvPr id="11" name="Rectangle 10"/>
          <p:cNvSpPr/>
          <p:nvPr/>
        </p:nvSpPr>
        <p:spPr>
          <a:xfrm>
            <a:off x="8046720" y="1371600"/>
            <a:ext cx="3657600" cy="2011680"/>
          </a:xfrm>
          <a:prstGeom prst="rect">
            <a:avLst/>
          </a:prstGeom>
          <a:solidFill>
            <a:srgbClr val="0A2040"/>
          </a:solidFill>
          <a:ln w="19050">
            <a:solidFill>
              <a:srgbClr val="7C3AE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0" y="1481328"/>
            <a:ext cx="3291840" cy="365760"/>
          </a:xfrm>
          <a:prstGeom prst="rect">
            <a:avLst/>
          </a:prstGeom>
          <a:noFill/>
        </p:spPr>
        <p:txBody>
          <a:bodyPr wrap="square">
            <a:spAutoFit/>
          </a:bodyPr>
          <a:lstStyle/>
          <a:p>
            <a:pPr algn="l"/>
            <a:r>
              <a:rPr sz="1100" b="1" i="0">
                <a:solidFill>
                  <a:srgbClr val="7C3AED"/>
                </a:solidFill>
                <a:latin typeface="Calibri"/>
              </a:rPr>
              <a:t>MORAL COMPLEXITY</a:t>
            </a:r>
          </a:p>
        </p:txBody>
      </p:sp>
      <p:sp>
        <p:nvSpPr>
          <p:cNvPr id="13" name="TextBox 12"/>
          <p:cNvSpPr txBox="1"/>
          <p:nvPr/>
        </p:nvSpPr>
        <p:spPr>
          <a:xfrm>
            <a:off x="8229600" y="1874520"/>
            <a:ext cx="3291840" cy="1417320"/>
          </a:xfrm>
          <a:prstGeom prst="rect">
            <a:avLst/>
          </a:prstGeom>
          <a:noFill/>
        </p:spPr>
        <p:txBody>
          <a:bodyPr wrap="square">
            <a:spAutoFit/>
          </a:bodyPr>
          <a:lstStyle/>
          <a:p>
            <a:pPr algn="l"/>
            <a:r>
              <a:rPr sz="1000" b="0" i="0">
                <a:solidFill>
                  <a:srgbClr val="F0FAFF"/>
                </a:solidFill>
                <a:latin typeface="Calibri"/>
              </a:rPr>
              <a:t>A villain with a tragic backstory. A hero who must grapple with what victory actually costs. The emotional sophistication that earns long-term audience loyalty.</a:t>
            </a:r>
          </a:p>
        </p:txBody>
      </p:sp>
      <p:sp>
        <p:nvSpPr>
          <p:cNvPr id="14" name="Rectangle 13"/>
          <p:cNvSpPr/>
          <p:nvPr/>
        </p:nvSpPr>
        <p:spPr>
          <a:xfrm>
            <a:off x="365760" y="3703320"/>
            <a:ext cx="3657600" cy="2011680"/>
          </a:xfrm>
          <a:prstGeom prst="rect">
            <a:avLst/>
          </a:prstGeom>
          <a:solidFill>
            <a:srgbClr val="0A2040"/>
          </a:solidFill>
          <a:ln w="19050">
            <a:solidFill>
              <a:srgbClr val="22C55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48640" y="3813048"/>
            <a:ext cx="3291840" cy="365760"/>
          </a:xfrm>
          <a:prstGeom prst="rect">
            <a:avLst/>
          </a:prstGeom>
          <a:noFill/>
        </p:spPr>
        <p:txBody>
          <a:bodyPr wrap="square">
            <a:spAutoFit/>
          </a:bodyPr>
          <a:lstStyle/>
          <a:p>
            <a:pPr algn="l"/>
            <a:r>
              <a:rPr sz="1100" b="1" i="0">
                <a:solidFill>
                  <a:srgbClr val="22C55E"/>
                </a:solidFill>
                <a:latin typeface="Calibri"/>
              </a:rPr>
              <a:t>FRANCHISE READY</a:t>
            </a:r>
          </a:p>
        </p:txBody>
      </p:sp>
      <p:sp>
        <p:nvSpPr>
          <p:cNvPr id="16" name="TextBox 15"/>
          <p:cNvSpPr txBox="1"/>
          <p:nvPr/>
        </p:nvSpPr>
        <p:spPr>
          <a:xfrm>
            <a:off x="548640" y="4206240"/>
            <a:ext cx="3291840" cy="1417320"/>
          </a:xfrm>
          <a:prstGeom prst="rect">
            <a:avLst/>
          </a:prstGeom>
          <a:noFill/>
        </p:spPr>
        <p:txBody>
          <a:bodyPr wrap="square">
            <a:spAutoFit/>
          </a:bodyPr>
          <a:lstStyle/>
          <a:p>
            <a:pPr algn="l"/>
            <a:r>
              <a:rPr sz="1000" b="0" i="0">
                <a:solidFill>
                  <a:srgbClr val="F0FAFF"/>
                </a:solidFill>
                <a:latin typeface="Calibri"/>
              </a:rPr>
              <a:t>Three fully developed realms, multiple incomplete character arcs, sacred artifacts, and an elemental magic system rich enough for films, series, graphic novels, and games.</a:t>
            </a:r>
          </a:p>
        </p:txBody>
      </p:sp>
      <p:sp>
        <p:nvSpPr>
          <p:cNvPr id="17" name="Rectangle 16"/>
          <p:cNvSpPr/>
          <p:nvPr/>
        </p:nvSpPr>
        <p:spPr>
          <a:xfrm>
            <a:off x="4206240" y="3703320"/>
            <a:ext cx="3657600" cy="2011680"/>
          </a:xfrm>
          <a:prstGeom prst="rect">
            <a:avLst/>
          </a:prstGeom>
          <a:solidFill>
            <a:srgbClr val="0A2040"/>
          </a:solidFill>
          <a:ln w="19050">
            <a:solidFill>
              <a:srgbClr val="F472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4389120" y="3813048"/>
            <a:ext cx="3291840" cy="365760"/>
          </a:xfrm>
          <a:prstGeom prst="rect">
            <a:avLst/>
          </a:prstGeom>
          <a:noFill/>
        </p:spPr>
        <p:txBody>
          <a:bodyPr wrap="square">
            <a:spAutoFit/>
          </a:bodyPr>
          <a:lstStyle/>
          <a:p>
            <a:pPr algn="l"/>
            <a:r>
              <a:rPr sz="1100" b="1" i="0">
                <a:solidFill>
                  <a:srgbClr val="F4724B"/>
                </a:solidFill>
                <a:latin typeface="Calibri"/>
              </a:rPr>
              <a:t>UNIVERSAL THEMES</a:t>
            </a:r>
          </a:p>
        </p:txBody>
      </p:sp>
      <p:sp>
        <p:nvSpPr>
          <p:cNvPr id="19" name="TextBox 18"/>
          <p:cNvSpPr txBox="1"/>
          <p:nvPr/>
        </p:nvSpPr>
        <p:spPr>
          <a:xfrm>
            <a:off x="4389120" y="4206240"/>
            <a:ext cx="3291840" cy="1417320"/>
          </a:xfrm>
          <a:prstGeom prst="rect">
            <a:avLst/>
          </a:prstGeom>
          <a:noFill/>
        </p:spPr>
        <p:txBody>
          <a:bodyPr wrap="square">
            <a:spAutoFit/>
          </a:bodyPr>
          <a:lstStyle/>
          <a:p>
            <a:pPr algn="l"/>
            <a:r>
              <a:rPr sz="1000" b="0" i="0">
                <a:solidFill>
                  <a:srgbClr val="F0FAFF"/>
                </a:solidFill>
                <a:latin typeface="Calibri"/>
              </a:rPr>
              <a:t>Coming of age, sacrifice, betrayal, trust, and the terrible cost of power — themes that translate across every audience and every market.</a:t>
            </a:r>
          </a:p>
        </p:txBody>
      </p:sp>
      <p:sp>
        <p:nvSpPr>
          <p:cNvPr id="20" name="Rectangle 19"/>
          <p:cNvSpPr/>
          <p:nvPr/>
        </p:nvSpPr>
        <p:spPr>
          <a:xfrm>
            <a:off x="8046720" y="3703320"/>
            <a:ext cx="3657600" cy="2011680"/>
          </a:xfrm>
          <a:prstGeom prst="rect">
            <a:avLst/>
          </a:prstGeom>
          <a:solidFill>
            <a:srgbClr val="0A2040"/>
          </a:solidFill>
          <a:ln w="19050">
            <a:solidFill>
              <a:srgbClr val="38BDF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TextBox 20"/>
          <p:cNvSpPr txBox="1"/>
          <p:nvPr/>
        </p:nvSpPr>
        <p:spPr>
          <a:xfrm>
            <a:off x="8229600" y="3813048"/>
            <a:ext cx="3291840" cy="365760"/>
          </a:xfrm>
          <a:prstGeom prst="rect">
            <a:avLst/>
          </a:prstGeom>
          <a:noFill/>
        </p:spPr>
        <p:txBody>
          <a:bodyPr wrap="square">
            <a:spAutoFit/>
          </a:bodyPr>
          <a:lstStyle/>
          <a:p>
            <a:pPr algn="l"/>
            <a:r>
              <a:rPr sz="1100" b="1" i="0">
                <a:solidFill>
                  <a:srgbClr val="38BDF8"/>
                </a:solidFill>
                <a:latin typeface="Calibri"/>
              </a:rPr>
              <a:t>MARKET POSITIONING</a:t>
            </a:r>
          </a:p>
        </p:txBody>
      </p:sp>
      <p:sp>
        <p:nvSpPr>
          <p:cNvPr id="22" name="TextBox 21"/>
          <p:cNvSpPr txBox="1"/>
          <p:nvPr/>
        </p:nvSpPr>
        <p:spPr>
          <a:xfrm>
            <a:off x="8229600" y="4206240"/>
            <a:ext cx="3291840" cy="1417320"/>
          </a:xfrm>
          <a:prstGeom prst="rect">
            <a:avLst/>
          </a:prstGeom>
          <a:noFill/>
        </p:spPr>
        <p:txBody>
          <a:bodyPr wrap="square">
            <a:spAutoFit/>
          </a:bodyPr>
          <a:lstStyle/>
          <a:p>
            <a:pPr algn="l"/>
            <a:r>
              <a:rPr sz="1000" b="0" i="0">
                <a:solidFill>
                  <a:srgbClr val="F0FAFF"/>
                </a:solidFill>
                <a:latin typeface="Calibri"/>
              </a:rPr>
              <a:t>The theatrical fantasy animation space is underserved. Butterball occupies the gap between Avatar's mythology and Kung Fu Panda's emotional accessibility.</a:t>
            </a:r>
          </a:p>
        </p:txBody>
      </p:sp>
      <p:sp>
        <p:nvSpPr>
          <p:cNvPr id="23" name="TextBox 22"/>
          <p:cNvSpPr txBox="1"/>
          <p:nvPr/>
        </p:nvSpPr>
        <p:spPr>
          <a:xfrm>
            <a:off x="457200" y="5943600"/>
            <a:ext cx="11247120" cy="411480"/>
          </a:xfrm>
          <a:prstGeom prst="rect">
            <a:avLst/>
          </a:prstGeom>
          <a:noFill/>
        </p:spPr>
        <p:txBody>
          <a:bodyPr wrap="square">
            <a:spAutoFit/>
          </a:bodyPr>
          <a:lstStyle/>
          <a:p>
            <a:pPr algn="ctr"/>
            <a:r>
              <a:rPr sz="1400" b="1" i="0">
                <a:solidFill>
                  <a:srgbClr val="06B6D4"/>
                </a:solidFill>
                <a:latin typeface="Calibri"/>
              </a:rPr>
              <a:t>Butterball is a complete, compelling, emotionally ambitious animated feature. We are ready to build it.</a:t>
            </a:r>
          </a:p>
        </p:txBody>
      </p:sp>
      <p:sp>
        <p:nvSpPr>
          <p:cNvPr id="24" name="Rectangle 23"/>
          <p:cNvSpPr/>
          <p:nvPr/>
        </p:nvSpPr>
        <p:spPr>
          <a:xfrm>
            <a:off x="0" y="6793992"/>
            <a:ext cx="12191695" cy="38100"/>
          </a:xfrm>
          <a:prstGeom prst="rect">
            <a:avLst/>
          </a:prstGeom>
          <a:solidFill>
            <a:srgbClr val="06B6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1390</Words>
  <Application>Microsoft Office PowerPoint</Application>
  <PresentationFormat>Widescreen</PresentationFormat>
  <Paragraphs>97</Paragraphs>
  <Slides>10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Glenn Damond</dc:creator>
  <cp:keywords/>
  <dc:description>generated using python-pptx</dc:description>
  <cp:lastModifiedBy>Glenn Damond</cp:lastModifiedBy>
  <cp:revision>1</cp:revision>
  <dcterms:created xsi:type="dcterms:W3CDTF">2013-01-27T09:14:16Z</dcterms:created>
  <dcterms:modified xsi:type="dcterms:W3CDTF">2026-06-18T01:20:25Z</dcterms:modified>
  <cp:category/>
</cp:coreProperties>
</file>